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 id="2147483648" r:id="rId2"/>
    <p:sldMasterId id="2147483735" r:id="rId3"/>
    <p:sldMasterId id="2147483776" r:id="rId4"/>
  </p:sldMasterIdLst>
  <p:notesMasterIdLst>
    <p:notesMasterId r:id="rId93"/>
  </p:notesMasterIdLst>
  <p:handoutMasterIdLst>
    <p:handoutMasterId r:id="rId94"/>
  </p:handoutMasterIdLst>
  <p:sldIdLst>
    <p:sldId id="1199" r:id="rId5"/>
    <p:sldId id="396" r:id="rId6"/>
    <p:sldId id="772" r:id="rId7"/>
    <p:sldId id="770" r:id="rId8"/>
    <p:sldId id="775" r:id="rId9"/>
    <p:sldId id="1198" r:id="rId10"/>
    <p:sldId id="777" r:id="rId11"/>
    <p:sldId id="936" r:id="rId12"/>
    <p:sldId id="937" r:id="rId13"/>
    <p:sldId id="1088" r:id="rId14"/>
    <p:sldId id="950" r:id="rId15"/>
    <p:sldId id="951" r:id="rId16"/>
    <p:sldId id="953" r:id="rId17"/>
    <p:sldId id="954" r:id="rId18"/>
    <p:sldId id="955" r:id="rId19"/>
    <p:sldId id="1200" r:id="rId20"/>
    <p:sldId id="956" r:id="rId21"/>
    <p:sldId id="957" r:id="rId22"/>
    <p:sldId id="959" r:id="rId23"/>
    <p:sldId id="795" r:id="rId24"/>
    <p:sldId id="1089" r:id="rId25"/>
    <p:sldId id="796" r:id="rId26"/>
    <p:sldId id="1196" r:id="rId27"/>
    <p:sldId id="1197" r:id="rId28"/>
    <p:sldId id="778" r:id="rId29"/>
    <p:sldId id="779" r:id="rId30"/>
    <p:sldId id="780" r:id="rId31"/>
    <p:sldId id="781" r:id="rId32"/>
    <p:sldId id="782" r:id="rId33"/>
    <p:sldId id="783" r:id="rId34"/>
    <p:sldId id="784" r:id="rId35"/>
    <p:sldId id="776" r:id="rId36"/>
    <p:sldId id="786" r:id="rId37"/>
    <p:sldId id="787" r:id="rId38"/>
    <p:sldId id="788" r:id="rId39"/>
    <p:sldId id="793" r:id="rId40"/>
    <p:sldId id="962" r:id="rId41"/>
    <p:sldId id="963" r:id="rId42"/>
    <p:sldId id="964" r:id="rId43"/>
    <p:sldId id="965" r:id="rId44"/>
    <p:sldId id="789" r:id="rId45"/>
    <p:sldId id="790" r:id="rId46"/>
    <p:sldId id="1090" r:id="rId47"/>
    <p:sldId id="791" r:id="rId48"/>
    <p:sldId id="792" r:id="rId49"/>
    <p:sldId id="1091" r:id="rId50"/>
    <p:sldId id="1092" r:id="rId51"/>
    <p:sldId id="794" r:id="rId52"/>
    <p:sldId id="797" r:id="rId53"/>
    <p:sldId id="799" r:id="rId54"/>
    <p:sldId id="800" r:id="rId55"/>
    <p:sldId id="801" r:id="rId56"/>
    <p:sldId id="802" r:id="rId57"/>
    <p:sldId id="803" r:id="rId58"/>
    <p:sldId id="806" r:id="rId59"/>
    <p:sldId id="805" r:id="rId60"/>
    <p:sldId id="807" r:id="rId61"/>
    <p:sldId id="808" r:id="rId62"/>
    <p:sldId id="809" r:id="rId63"/>
    <p:sldId id="810" r:id="rId64"/>
    <p:sldId id="811" r:id="rId65"/>
    <p:sldId id="812" r:id="rId66"/>
    <p:sldId id="1093" r:id="rId67"/>
    <p:sldId id="814" r:id="rId68"/>
    <p:sldId id="815" r:id="rId69"/>
    <p:sldId id="819" r:id="rId70"/>
    <p:sldId id="817" r:id="rId71"/>
    <p:sldId id="818" r:id="rId72"/>
    <p:sldId id="820" r:id="rId73"/>
    <p:sldId id="821" r:id="rId74"/>
    <p:sldId id="822" r:id="rId75"/>
    <p:sldId id="823" r:id="rId76"/>
    <p:sldId id="824" r:id="rId77"/>
    <p:sldId id="825" r:id="rId78"/>
    <p:sldId id="1094" r:id="rId79"/>
    <p:sldId id="1184" r:id="rId80"/>
    <p:sldId id="1177" r:id="rId81"/>
    <p:sldId id="1192" r:id="rId82"/>
    <p:sldId id="1193" r:id="rId83"/>
    <p:sldId id="1194" r:id="rId84"/>
    <p:sldId id="1174" r:id="rId85"/>
    <p:sldId id="1190" r:id="rId86"/>
    <p:sldId id="1191" r:id="rId87"/>
    <p:sldId id="1195" r:id="rId88"/>
    <p:sldId id="1178" r:id="rId89"/>
    <p:sldId id="1201" r:id="rId90"/>
    <p:sldId id="1202" r:id="rId91"/>
    <p:sldId id="693" r:id="rId92"/>
  </p:sldIdLst>
  <p:sldSz cx="9144000" cy="6858000" type="letter"/>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i="1" kern="1200">
        <a:solidFill>
          <a:schemeClr val="tx1"/>
        </a:solidFill>
        <a:latin typeface="Square721 BT" pitchFamily="34" charset="0"/>
        <a:ea typeface="+mn-ea"/>
        <a:cs typeface="+mn-cs"/>
      </a:defRPr>
    </a:lvl1pPr>
    <a:lvl2pPr marL="457200" algn="l" rtl="0" eaLnBrk="0" fontAlgn="base" hangingPunct="0">
      <a:spcBef>
        <a:spcPct val="0"/>
      </a:spcBef>
      <a:spcAft>
        <a:spcPct val="0"/>
      </a:spcAft>
      <a:defRPr b="1" i="1" kern="1200">
        <a:solidFill>
          <a:schemeClr val="tx1"/>
        </a:solidFill>
        <a:latin typeface="Square721 BT" pitchFamily="34" charset="0"/>
        <a:ea typeface="+mn-ea"/>
        <a:cs typeface="+mn-cs"/>
      </a:defRPr>
    </a:lvl2pPr>
    <a:lvl3pPr marL="914400" algn="l" rtl="0" eaLnBrk="0" fontAlgn="base" hangingPunct="0">
      <a:spcBef>
        <a:spcPct val="0"/>
      </a:spcBef>
      <a:spcAft>
        <a:spcPct val="0"/>
      </a:spcAft>
      <a:defRPr b="1" i="1" kern="1200">
        <a:solidFill>
          <a:schemeClr val="tx1"/>
        </a:solidFill>
        <a:latin typeface="Square721 BT" pitchFamily="34" charset="0"/>
        <a:ea typeface="+mn-ea"/>
        <a:cs typeface="+mn-cs"/>
      </a:defRPr>
    </a:lvl3pPr>
    <a:lvl4pPr marL="1371600" algn="l" rtl="0" eaLnBrk="0" fontAlgn="base" hangingPunct="0">
      <a:spcBef>
        <a:spcPct val="0"/>
      </a:spcBef>
      <a:spcAft>
        <a:spcPct val="0"/>
      </a:spcAft>
      <a:defRPr b="1" i="1" kern="1200">
        <a:solidFill>
          <a:schemeClr val="tx1"/>
        </a:solidFill>
        <a:latin typeface="Square721 BT" pitchFamily="34" charset="0"/>
        <a:ea typeface="+mn-ea"/>
        <a:cs typeface="+mn-cs"/>
      </a:defRPr>
    </a:lvl4pPr>
    <a:lvl5pPr marL="1828800" algn="l" rtl="0" eaLnBrk="0" fontAlgn="base" hangingPunct="0">
      <a:spcBef>
        <a:spcPct val="0"/>
      </a:spcBef>
      <a:spcAft>
        <a:spcPct val="0"/>
      </a:spcAft>
      <a:defRPr b="1" i="1" kern="1200">
        <a:solidFill>
          <a:schemeClr val="tx1"/>
        </a:solidFill>
        <a:latin typeface="Square721 BT" pitchFamily="34" charset="0"/>
        <a:ea typeface="+mn-ea"/>
        <a:cs typeface="+mn-cs"/>
      </a:defRPr>
    </a:lvl5pPr>
    <a:lvl6pPr marL="2286000" algn="l" defTabSz="914400" rtl="0" eaLnBrk="1" latinLnBrk="0" hangingPunct="1">
      <a:defRPr b="1" i="1" kern="1200">
        <a:solidFill>
          <a:schemeClr val="tx1"/>
        </a:solidFill>
        <a:latin typeface="Square721 BT" pitchFamily="34" charset="0"/>
        <a:ea typeface="+mn-ea"/>
        <a:cs typeface="+mn-cs"/>
      </a:defRPr>
    </a:lvl6pPr>
    <a:lvl7pPr marL="2743200" algn="l" defTabSz="914400" rtl="0" eaLnBrk="1" latinLnBrk="0" hangingPunct="1">
      <a:defRPr b="1" i="1" kern="1200">
        <a:solidFill>
          <a:schemeClr val="tx1"/>
        </a:solidFill>
        <a:latin typeface="Square721 BT" pitchFamily="34" charset="0"/>
        <a:ea typeface="+mn-ea"/>
        <a:cs typeface="+mn-cs"/>
      </a:defRPr>
    </a:lvl7pPr>
    <a:lvl8pPr marL="3200400" algn="l" defTabSz="914400" rtl="0" eaLnBrk="1" latinLnBrk="0" hangingPunct="1">
      <a:defRPr b="1" i="1" kern="1200">
        <a:solidFill>
          <a:schemeClr val="tx1"/>
        </a:solidFill>
        <a:latin typeface="Square721 BT" pitchFamily="34" charset="0"/>
        <a:ea typeface="+mn-ea"/>
        <a:cs typeface="+mn-cs"/>
      </a:defRPr>
    </a:lvl8pPr>
    <a:lvl9pPr marL="3657600" algn="l" defTabSz="914400" rtl="0" eaLnBrk="1" latinLnBrk="0" hangingPunct="1">
      <a:defRPr b="1" i="1" kern="1200">
        <a:solidFill>
          <a:schemeClr val="tx1"/>
        </a:solidFill>
        <a:latin typeface="Square721 BT" pitchFamily="34" charset="0"/>
        <a:ea typeface="+mn-ea"/>
        <a:cs typeface="+mn-cs"/>
      </a:defRPr>
    </a:lvl9pPr>
  </p:defaultTextStyle>
  <p:extLst>
    <p:ext uri="{EFAFB233-063F-42B5-8137-9DF3F51BA10A}">
      <p15:sldGuideLst xmlns:p15="http://schemas.microsoft.com/office/powerpoint/2012/main">
        <p15:guide id="1" orient="horz" pos="3504">
          <p15:clr>
            <a:srgbClr val="A4A3A4"/>
          </p15:clr>
        </p15:guide>
        <p15:guide id="2" pos="2928">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7A990"/>
    <a:srgbClr val="FFFC00"/>
    <a:srgbClr val="FF5050"/>
    <a:srgbClr val="FF0000"/>
    <a:srgbClr val="000000"/>
    <a:srgbClr val="2E0D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94280" autoAdjust="0"/>
  </p:normalViewPr>
  <p:slideViewPr>
    <p:cSldViewPr>
      <p:cViewPr varScale="1">
        <p:scale>
          <a:sx n="101" d="100"/>
          <a:sy n="101" d="100"/>
        </p:scale>
        <p:origin x="240" y="102"/>
      </p:cViewPr>
      <p:guideLst>
        <p:guide orient="horz" pos="3504"/>
        <p:guide pos="2928"/>
      </p:guideLst>
    </p:cSldViewPr>
  </p:slideViewPr>
  <p:outlineViewPr>
    <p:cViewPr>
      <p:scale>
        <a:sx n="33" d="100"/>
        <a:sy n="33" d="100"/>
      </p:scale>
      <p:origin x="0" y="-4164"/>
    </p:cViewPr>
  </p:outlineViewPr>
  <p:notesTextViewPr>
    <p:cViewPr>
      <p:scale>
        <a:sx n="100" d="100"/>
        <a:sy n="100" d="100"/>
      </p:scale>
      <p:origin x="0" y="0"/>
    </p:cViewPr>
  </p:notesTextViewPr>
  <p:sorterViewPr>
    <p:cViewPr varScale="1">
      <p:scale>
        <a:sx n="100" d="100"/>
        <a:sy n="100" d="100"/>
      </p:scale>
      <p:origin x="0" y="-5262"/>
    </p:cViewPr>
  </p:sorterViewPr>
  <p:notesViewPr>
    <p:cSldViewPr>
      <p:cViewPr varScale="1">
        <p:scale>
          <a:sx n="54" d="100"/>
          <a:sy n="54" d="100"/>
        </p:scale>
        <p:origin x="2826" y="84"/>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C2A1EA-E058-D640-82F7-50049546DBF7}" type="doc">
      <dgm:prSet loTypeId="urn:microsoft.com/office/officeart/2005/8/layout/balance1" loCatId="" qsTypeId="urn:microsoft.com/office/officeart/2005/8/quickstyle/simple4" qsCatId="simple" csTypeId="urn:microsoft.com/office/officeart/2005/8/colors/accent1_2" csCatId="accent1" phldr="1"/>
      <dgm:spPr/>
      <dgm:t>
        <a:bodyPr/>
        <a:lstStyle/>
        <a:p>
          <a:endParaRPr lang="en-US"/>
        </a:p>
      </dgm:t>
    </dgm:pt>
    <dgm:pt modelId="{09ECCDB6-08EF-FD42-A375-BF0A7A0DFE02}">
      <dgm:prSet phldrT="[Text]"/>
      <dgm:spPr>
        <a:solidFill>
          <a:schemeClr val="accent4">
            <a:lumMod val="75000"/>
            <a:alpha val="90000"/>
          </a:schemeClr>
        </a:solidFill>
      </dgm:spPr>
      <dgm:t>
        <a:bodyPr/>
        <a:lstStyle/>
        <a:p>
          <a:r>
            <a:rPr lang="en-US" dirty="0" err="1"/>
            <a:t>Relacional</a:t>
          </a:r>
          <a:endParaRPr lang="en-US" dirty="0"/>
        </a:p>
      </dgm:t>
    </dgm:pt>
    <dgm:pt modelId="{08ECC39C-B2D1-C049-B3D5-FD2F8E649670}" type="parTrans" cxnId="{091F8837-E70B-0244-ADCD-D573BD9E8B36}">
      <dgm:prSet/>
      <dgm:spPr/>
      <dgm:t>
        <a:bodyPr/>
        <a:lstStyle/>
        <a:p>
          <a:endParaRPr lang="en-US"/>
        </a:p>
      </dgm:t>
    </dgm:pt>
    <dgm:pt modelId="{CFC44AA9-B7F2-E04C-8B83-CA7CD54D288C}" type="sibTrans" cxnId="{091F8837-E70B-0244-ADCD-D573BD9E8B36}">
      <dgm:prSet/>
      <dgm:spPr/>
      <dgm:t>
        <a:bodyPr/>
        <a:lstStyle/>
        <a:p>
          <a:endParaRPr lang="en-US"/>
        </a:p>
      </dgm:t>
    </dgm:pt>
    <dgm:pt modelId="{96BF10D8-2B34-CB4B-BE88-ED5B37B22267}">
      <dgm:prSet phldrT="[Text]"/>
      <dgm:spPr>
        <a:gradFill rotWithShape="0">
          <a:gsLst>
            <a:gs pos="0">
              <a:schemeClr val="accent6">
                <a:lumMod val="50000"/>
              </a:schemeClr>
            </a:gs>
            <a:gs pos="80000">
              <a:schemeClr val="accent6">
                <a:lumMod val="60000"/>
                <a:lumOff val="40000"/>
              </a:schemeClr>
            </a:gs>
            <a:gs pos="100000">
              <a:schemeClr val="accent6">
                <a:lumMod val="20000"/>
                <a:lumOff val="80000"/>
              </a:schemeClr>
            </a:gs>
          </a:gsLst>
        </a:gradFill>
      </dgm:spPr>
      <dgm:t>
        <a:bodyPr/>
        <a:lstStyle/>
        <a:p>
          <a:r>
            <a:rPr lang="en-US" dirty="0" err="1">
              <a:solidFill>
                <a:schemeClr val="bg2"/>
              </a:solidFill>
            </a:rPr>
            <a:t>Consistência</a:t>
          </a:r>
          <a:endParaRPr lang="en-US" dirty="0">
            <a:solidFill>
              <a:schemeClr val="bg2"/>
            </a:solidFill>
          </a:endParaRPr>
        </a:p>
      </dgm:t>
    </dgm:pt>
    <dgm:pt modelId="{EF12A95E-C699-0949-AA2D-4F59624CEA39}" type="parTrans" cxnId="{E3878D59-437D-2640-91C2-279983286DD3}">
      <dgm:prSet/>
      <dgm:spPr/>
      <dgm:t>
        <a:bodyPr/>
        <a:lstStyle/>
        <a:p>
          <a:endParaRPr lang="en-US"/>
        </a:p>
      </dgm:t>
    </dgm:pt>
    <dgm:pt modelId="{7618618C-40CE-6F47-A350-33D3DDA97DC6}" type="sibTrans" cxnId="{E3878D59-437D-2640-91C2-279983286DD3}">
      <dgm:prSet/>
      <dgm:spPr/>
      <dgm:t>
        <a:bodyPr/>
        <a:lstStyle/>
        <a:p>
          <a:endParaRPr lang="en-US"/>
        </a:p>
      </dgm:t>
    </dgm:pt>
    <dgm:pt modelId="{ED9D5A55-5292-E94E-A418-845EA9AD533C}">
      <dgm:prSet phldrT="[Text]"/>
      <dgm:spPr>
        <a:gradFill rotWithShape="0">
          <a:gsLst>
            <a:gs pos="0">
              <a:schemeClr val="accent6">
                <a:lumMod val="50000"/>
              </a:schemeClr>
            </a:gs>
            <a:gs pos="80000">
              <a:schemeClr val="accent6">
                <a:lumMod val="60000"/>
                <a:lumOff val="40000"/>
              </a:schemeClr>
            </a:gs>
            <a:gs pos="100000">
              <a:schemeClr val="accent6">
                <a:lumMod val="20000"/>
                <a:lumOff val="80000"/>
              </a:schemeClr>
            </a:gs>
          </a:gsLst>
        </a:gradFill>
      </dgm:spPr>
      <dgm:t>
        <a:bodyPr/>
        <a:lstStyle/>
        <a:p>
          <a:r>
            <a:rPr lang="en-US" dirty="0">
              <a:solidFill>
                <a:schemeClr val="bg2"/>
              </a:solidFill>
            </a:rPr>
            <a:t> </a:t>
          </a:r>
          <a:r>
            <a:rPr lang="en-US" dirty="0" err="1">
              <a:solidFill>
                <a:schemeClr val="bg2"/>
              </a:solidFill>
            </a:rPr>
            <a:t>Concorrência</a:t>
          </a:r>
          <a:r>
            <a:rPr lang="en-US" dirty="0">
              <a:solidFill>
                <a:schemeClr val="bg2"/>
              </a:solidFill>
            </a:rPr>
            <a:t> </a:t>
          </a:r>
        </a:p>
      </dgm:t>
    </dgm:pt>
    <dgm:pt modelId="{6AAC1E0C-1EF9-B84D-AE90-47460AB472FA}" type="parTrans" cxnId="{FBF6DED2-0B89-4046-9BDA-34F3230E2694}">
      <dgm:prSet/>
      <dgm:spPr/>
      <dgm:t>
        <a:bodyPr/>
        <a:lstStyle/>
        <a:p>
          <a:endParaRPr lang="en-US"/>
        </a:p>
      </dgm:t>
    </dgm:pt>
    <dgm:pt modelId="{4F34D773-04AE-5A43-AD17-B6DB0D8229F3}" type="sibTrans" cxnId="{FBF6DED2-0B89-4046-9BDA-34F3230E2694}">
      <dgm:prSet/>
      <dgm:spPr/>
      <dgm:t>
        <a:bodyPr/>
        <a:lstStyle/>
        <a:p>
          <a:endParaRPr lang="en-US"/>
        </a:p>
      </dgm:t>
    </dgm:pt>
    <dgm:pt modelId="{045CA234-031C-3F46-9ED8-55F9A221744F}">
      <dgm:prSet phldrT="[Text]"/>
      <dgm:spPr>
        <a:solidFill>
          <a:schemeClr val="accent4">
            <a:lumMod val="75000"/>
            <a:alpha val="90000"/>
          </a:schemeClr>
        </a:solidFill>
      </dgm:spPr>
      <dgm:t>
        <a:bodyPr/>
        <a:lstStyle/>
        <a:p>
          <a:r>
            <a:rPr lang="en-US" dirty="0"/>
            <a:t>NoSQL</a:t>
          </a:r>
        </a:p>
      </dgm:t>
    </dgm:pt>
    <dgm:pt modelId="{7CF0BBE5-350D-1D46-9F44-4EEE8E969742}" type="parTrans" cxnId="{CE336B9D-D8BD-FA47-A048-17B2F9DF6BD9}">
      <dgm:prSet/>
      <dgm:spPr/>
      <dgm:t>
        <a:bodyPr/>
        <a:lstStyle/>
        <a:p>
          <a:endParaRPr lang="en-US"/>
        </a:p>
      </dgm:t>
    </dgm:pt>
    <dgm:pt modelId="{30FD007B-709B-B742-B2CE-54718D8EF1C5}" type="sibTrans" cxnId="{CE336B9D-D8BD-FA47-A048-17B2F9DF6BD9}">
      <dgm:prSet/>
      <dgm:spPr/>
      <dgm:t>
        <a:bodyPr/>
        <a:lstStyle/>
        <a:p>
          <a:endParaRPr lang="en-US"/>
        </a:p>
      </dgm:t>
    </dgm:pt>
    <dgm:pt modelId="{C466627F-2F72-5D48-917F-D77CF9661A37}">
      <dgm:prSet phldrT="[Text]"/>
      <dgm:spPr>
        <a:gradFill rotWithShape="0">
          <a:gsLst>
            <a:gs pos="0">
              <a:schemeClr val="accent6">
                <a:lumMod val="50000"/>
              </a:schemeClr>
            </a:gs>
            <a:gs pos="80000">
              <a:schemeClr val="accent6">
                <a:lumMod val="60000"/>
                <a:lumOff val="40000"/>
              </a:schemeClr>
            </a:gs>
            <a:gs pos="100000">
              <a:schemeClr val="accent6">
                <a:lumMod val="20000"/>
                <a:lumOff val="80000"/>
              </a:schemeClr>
            </a:gs>
          </a:gsLst>
        </a:gradFill>
      </dgm:spPr>
      <dgm:t>
        <a:bodyPr/>
        <a:lstStyle/>
        <a:p>
          <a:r>
            <a:rPr lang="en-US" dirty="0">
              <a:solidFill>
                <a:schemeClr val="bg2"/>
              </a:solidFill>
            </a:rPr>
            <a:t>Schema </a:t>
          </a:r>
          <a:r>
            <a:rPr lang="en-US" dirty="0" err="1">
              <a:solidFill>
                <a:schemeClr val="bg2"/>
              </a:solidFill>
            </a:rPr>
            <a:t>flexível</a:t>
          </a:r>
          <a:endParaRPr lang="en-US" dirty="0">
            <a:solidFill>
              <a:schemeClr val="bg2"/>
            </a:solidFill>
          </a:endParaRPr>
        </a:p>
      </dgm:t>
    </dgm:pt>
    <dgm:pt modelId="{19672864-B96C-F04A-9237-0F35AC40356A}" type="parTrans" cxnId="{276C02A8-49C2-BD40-BD03-D0FC6F3A696C}">
      <dgm:prSet/>
      <dgm:spPr/>
      <dgm:t>
        <a:bodyPr/>
        <a:lstStyle/>
        <a:p>
          <a:endParaRPr lang="en-US"/>
        </a:p>
      </dgm:t>
    </dgm:pt>
    <dgm:pt modelId="{45F5ED13-DEEE-E544-8E4D-949F71B4CD91}" type="sibTrans" cxnId="{276C02A8-49C2-BD40-BD03-D0FC6F3A696C}">
      <dgm:prSet/>
      <dgm:spPr/>
      <dgm:t>
        <a:bodyPr/>
        <a:lstStyle/>
        <a:p>
          <a:endParaRPr lang="en-US"/>
        </a:p>
      </dgm:t>
    </dgm:pt>
    <dgm:pt modelId="{452ADF20-5CF4-D042-99CE-5F8ED87BF6CC}">
      <dgm:prSet phldrT="[Text]"/>
      <dgm:spPr>
        <a:gradFill rotWithShape="0">
          <a:gsLst>
            <a:gs pos="0">
              <a:schemeClr val="accent6">
                <a:lumMod val="50000"/>
              </a:schemeClr>
            </a:gs>
            <a:gs pos="80000">
              <a:schemeClr val="accent6">
                <a:lumMod val="60000"/>
                <a:lumOff val="40000"/>
              </a:schemeClr>
            </a:gs>
            <a:gs pos="100000">
              <a:schemeClr val="accent6">
                <a:lumMod val="20000"/>
                <a:lumOff val="80000"/>
              </a:schemeClr>
            </a:gs>
          </a:gsLst>
        </a:gradFill>
      </dgm:spPr>
      <dgm:t>
        <a:bodyPr/>
        <a:lstStyle/>
        <a:p>
          <a:r>
            <a:rPr lang="en-US" dirty="0" err="1">
              <a:solidFill>
                <a:schemeClr val="bg2"/>
              </a:solidFill>
            </a:rPr>
            <a:t>Distribuído</a:t>
          </a:r>
          <a:r>
            <a:rPr lang="en-US" dirty="0"/>
            <a:t> </a:t>
          </a:r>
        </a:p>
      </dgm:t>
    </dgm:pt>
    <dgm:pt modelId="{A69570F2-E4A1-E14A-87A1-7B35D9B61C30}" type="parTrans" cxnId="{E10D158B-D794-2C45-838F-EC62340AF0D2}">
      <dgm:prSet/>
      <dgm:spPr/>
      <dgm:t>
        <a:bodyPr/>
        <a:lstStyle/>
        <a:p>
          <a:endParaRPr lang="en-US"/>
        </a:p>
      </dgm:t>
    </dgm:pt>
    <dgm:pt modelId="{7D061E79-E7FA-754F-9F94-2356CCA55D22}" type="sibTrans" cxnId="{E10D158B-D794-2C45-838F-EC62340AF0D2}">
      <dgm:prSet/>
      <dgm:spPr/>
      <dgm:t>
        <a:bodyPr/>
        <a:lstStyle/>
        <a:p>
          <a:endParaRPr lang="en-US"/>
        </a:p>
      </dgm:t>
    </dgm:pt>
    <dgm:pt modelId="{12D8E501-BB32-DF45-AB2E-D5DAF3564E27}">
      <dgm:prSet phldrT="[Text]"/>
      <dgm:spPr/>
      <dgm:t>
        <a:bodyPr/>
        <a:lstStyle/>
        <a:p>
          <a:endParaRPr lang="en-US" dirty="0"/>
        </a:p>
      </dgm:t>
    </dgm:pt>
    <dgm:pt modelId="{DDAD0393-7B94-A34A-B765-1DD1E3FD8D2F}" type="parTrans" cxnId="{BDB1E6C0-8FD0-7840-9475-2A2B4D450F13}">
      <dgm:prSet/>
      <dgm:spPr/>
      <dgm:t>
        <a:bodyPr/>
        <a:lstStyle/>
        <a:p>
          <a:endParaRPr lang="en-US"/>
        </a:p>
      </dgm:t>
    </dgm:pt>
    <dgm:pt modelId="{12F02A05-704F-5240-BDC0-A7CC2FDE414D}" type="sibTrans" cxnId="{BDB1E6C0-8FD0-7840-9475-2A2B4D450F13}">
      <dgm:prSet/>
      <dgm:spPr/>
      <dgm:t>
        <a:bodyPr/>
        <a:lstStyle/>
        <a:p>
          <a:endParaRPr lang="en-US"/>
        </a:p>
      </dgm:t>
    </dgm:pt>
    <dgm:pt modelId="{B530A8F4-72FE-2845-8B98-FD8600E3B7D3}">
      <dgm:prSet phldrT="[Text]"/>
      <dgm:spPr>
        <a:gradFill rotWithShape="0">
          <a:gsLst>
            <a:gs pos="0">
              <a:schemeClr val="accent6">
                <a:lumMod val="50000"/>
              </a:schemeClr>
            </a:gs>
            <a:gs pos="80000">
              <a:schemeClr val="accent6">
                <a:lumMod val="60000"/>
                <a:lumOff val="40000"/>
              </a:schemeClr>
            </a:gs>
            <a:gs pos="100000">
              <a:schemeClr val="accent6">
                <a:lumMod val="20000"/>
                <a:lumOff val="80000"/>
              </a:schemeClr>
            </a:gs>
          </a:gsLst>
        </a:gradFill>
      </dgm:spPr>
      <dgm:t>
        <a:bodyPr/>
        <a:lstStyle/>
        <a:p>
          <a:r>
            <a:rPr lang="en-US" dirty="0" err="1">
              <a:solidFill>
                <a:schemeClr val="bg2"/>
              </a:solidFill>
            </a:rPr>
            <a:t>Processamento</a:t>
          </a:r>
          <a:r>
            <a:rPr lang="en-US" dirty="0">
              <a:solidFill>
                <a:schemeClr val="bg2"/>
              </a:solidFill>
            </a:rPr>
            <a:t> de </a:t>
          </a:r>
          <a:r>
            <a:rPr lang="en-US" dirty="0" err="1">
              <a:solidFill>
                <a:schemeClr val="bg2"/>
              </a:solidFill>
            </a:rPr>
            <a:t>transações</a:t>
          </a:r>
          <a:endParaRPr lang="en-US" dirty="0">
            <a:solidFill>
              <a:schemeClr val="bg2"/>
            </a:solidFill>
          </a:endParaRPr>
        </a:p>
      </dgm:t>
    </dgm:pt>
    <dgm:pt modelId="{373D41BF-3446-9744-A919-9375DF8374EE}" type="parTrans" cxnId="{6D914675-F0C0-2547-959D-76A2C39D8E29}">
      <dgm:prSet/>
      <dgm:spPr/>
      <dgm:t>
        <a:bodyPr/>
        <a:lstStyle/>
        <a:p>
          <a:endParaRPr lang="en-US"/>
        </a:p>
      </dgm:t>
    </dgm:pt>
    <dgm:pt modelId="{A352F0C2-9DD2-B147-9C0F-C780A89BF691}" type="sibTrans" cxnId="{6D914675-F0C0-2547-959D-76A2C39D8E29}">
      <dgm:prSet/>
      <dgm:spPr/>
      <dgm:t>
        <a:bodyPr/>
        <a:lstStyle/>
        <a:p>
          <a:endParaRPr lang="en-US"/>
        </a:p>
      </dgm:t>
    </dgm:pt>
    <dgm:pt modelId="{D70F4DBE-D6CA-41B6-A43C-6206AE4B8D20}">
      <dgm:prSet phldrT="[Text]"/>
      <dgm:spPr>
        <a:gradFill rotWithShape="0">
          <a:gsLst>
            <a:gs pos="0">
              <a:schemeClr val="accent6">
                <a:lumMod val="50000"/>
              </a:schemeClr>
            </a:gs>
            <a:gs pos="80000">
              <a:schemeClr val="accent6">
                <a:lumMod val="60000"/>
                <a:lumOff val="40000"/>
              </a:schemeClr>
            </a:gs>
            <a:gs pos="100000">
              <a:schemeClr val="accent6">
                <a:lumMod val="20000"/>
                <a:lumOff val="80000"/>
              </a:schemeClr>
            </a:gs>
          </a:gsLst>
        </a:gradFill>
      </dgm:spPr>
      <dgm:t>
        <a:bodyPr/>
        <a:lstStyle/>
        <a:p>
          <a:r>
            <a:rPr lang="en-US" dirty="0">
              <a:solidFill>
                <a:schemeClr val="bg2"/>
              </a:solidFill>
            </a:rPr>
            <a:t>Alta </a:t>
          </a:r>
          <a:r>
            <a:rPr lang="en-US" dirty="0" err="1">
              <a:solidFill>
                <a:schemeClr val="bg2"/>
              </a:solidFill>
            </a:rPr>
            <a:t>escalabilidade</a:t>
          </a:r>
          <a:endParaRPr lang="en-US" dirty="0">
            <a:solidFill>
              <a:schemeClr val="bg2"/>
            </a:solidFill>
          </a:endParaRPr>
        </a:p>
      </dgm:t>
    </dgm:pt>
    <dgm:pt modelId="{26291889-0095-4551-9E93-1740D03D6BFD}" type="parTrans" cxnId="{A6F054FF-E4EB-4913-AD6C-FD7A9280C976}">
      <dgm:prSet/>
      <dgm:spPr/>
      <dgm:t>
        <a:bodyPr/>
        <a:lstStyle/>
        <a:p>
          <a:endParaRPr lang="pt-BR"/>
        </a:p>
      </dgm:t>
    </dgm:pt>
    <dgm:pt modelId="{3F258132-76C1-45FF-A423-E61DCAC88846}" type="sibTrans" cxnId="{A6F054FF-E4EB-4913-AD6C-FD7A9280C976}">
      <dgm:prSet/>
      <dgm:spPr/>
      <dgm:t>
        <a:bodyPr/>
        <a:lstStyle/>
        <a:p>
          <a:endParaRPr lang="pt-BR"/>
        </a:p>
      </dgm:t>
    </dgm:pt>
    <dgm:pt modelId="{8A86618F-7DB1-4D3D-9F85-B4730D59A074}">
      <dgm:prSet phldrT="[Text]"/>
      <dgm:spPr>
        <a:gradFill rotWithShape="0">
          <a:gsLst>
            <a:gs pos="0">
              <a:schemeClr val="accent6">
                <a:lumMod val="50000"/>
              </a:schemeClr>
            </a:gs>
            <a:gs pos="80000">
              <a:schemeClr val="accent6">
                <a:lumMod val="60000"/>
                <a:lumOff val="40000"/>
              </a:schemeClr>
            </a:gs>
            <a:gs pos="100000">
              <a:schemeClr val="accent6">
                <a:lumMod val="20000"/>
                <a:lumOff val="80000"/>
              </a:schemeClr>
            </a:gs>
          </a:gsLst>
        </a:gradFill>
      </dgm:spPr>
      <dgm:t>
        <a:bodyPr/>
        <a:lstStyle/>
        <a:p>
          <a:r>
            <a:rPr lang="en-US" dirty="0">
              <a:solidFill>
                <a:schemeClr val="bg2"/>
              </a:solidFill>
            </a:rPr>
            <a:t>Alta performance</a:t>
          </a:r>
        </a:p>
      </dgm:t>
    </dgm:pt>
    <dgm:pt modelId="{5EC5B758-35E7-4248-817A-021C2AA37CF9}" type="parTrans" cxnId="{A9378012-EB5B-43BD-A8AB-3A60E54FF4C1}">
      <dgm:prSet/>
      <dgm:spPr/>
      <dgm:t>
        <a:bodyPr/>
        <a:lstStyle/>
        <a:p>
          <a:endParaRPr lang="pt-BR"/>
        </a:p>
      </dgm:t>
    </dgm:pt>
    <dgm:pt modelId="{ACD5022B-4952-4CF1-AB0E-C189E2BB290F}" type="sibTrans" cxnId="{A9378012-EB5B-43BD-A8AB-3A60E54FF4C1}">
      <dgm:prSet/>
      <dgm:spPr/>
      <dgm:t>
        <a:bodyPr/>
        <a:lstStyle/>
        <a:p>
          <a:endParaRPr lang="pt-BR"/>
        </a:p>
      </dgm:t>
    </dgm:pt>
    <dgm:pt modelId="{AC6D0D8F-76E8-B94C-9B13-393F32242150}" type="pres">
      <dgm:prSet presAssocID="{8BC2A1EA-E058-D640-82F7-50049546DBF7}" presName="outerComposite" presStyleCnt="0">
        <dgm:presLayoutVars>
          <dgm:chMax val="2"/>
          <dgm:animLvl val="lvl"/>
          <dgm:resizeHandles val="exact"/>
        </dgm:presLayoutVars>
      </dgm:prSet>
      <dgm:spPr/>
    </dgm:pt>
    <dgm:pt modelId="{EF11101A-BB27-074A-9501-937AACE584B5}" type="pres">
      <dgm:prSet presAssocID="{8BC2A1EA-E058-D640-82F7-50049546DBF7}" presName="dummyMaxCanvas" presStyleCnt="0"/>
      <dgm:spPr/>
    </dgm:pt>
    <dgm:pt modelId="{E7FBC3B3-035B-274C-8BC7-288A9A9594B1}" type="pres">
      <dgm:prSet presAssocID="{8BC2A1EA-E058-D640-82F7-50049546DBF7}" presName="parentComposite" presStyleCnt="0"/>
      <dgm:spPr/>
    </dgm:pt>
    <dgm:pt modelId="{13E59A93-E0D1-E949-BF7E-8AAFA401C975}" type="pres">
      <dgm:prSet presAssocID="{8BC2A1EA-E058-D640-82F7-50049546DBF7}" presName="parent1" presStyleLbl="alignAccFollowNode1" presStyleIdx="0" presStyleCnt="4">
        <dgm:presLayoutVars>
          <dgm:chMax val="4"/>
        </dgm:presLayoutVars>
      </dgm:prSet>
      <dgm:spPr/>
    </dgm:pt>
    <dgm:pt modelId="{1302EB70-08C7-F345-8093-44FB5161679C}" type="pres">
      <dgm:prSet presAssocID="{8BC2A1EA-E058-D640-82F7-50049546DBF7}" presName="parent2" presStyleLbl="alignAccFollowNode1" presStyleIdx="1" presStyleCnt="4">
        <dgm:presLayoutVars>
          <dgm:chMax val="4"/>
        </dgm:presLayoutVars>
      </dgm:prSet>
      <dgm:spPr/>
    </dgm:pt>
    <dgm:pt modelId="{937119D2-4DE7-6640-9622-1AD524951468}" type="pres">
      <dgm:prSet presAssocID="{8BC2A1EA-E058-D640-82F7-50049546DBF7}" presName="childrenComposite" presStyleCnt="0"/>
      <dgm:spPr/>
    </dgm:pt>
    <dgm:pt modelId="{F6F960AB-D9C2-C449-8C08-0DA46D92C5AA}" type="pres">
      <dgm:prSet presAssocID="{8BC2A1EA-E058-D640-82F7-50049546DBF7}" presName="dummyMaxCanvas_ChildArea" presStyleCnt="0"/>
      <dgm:spPr/>
    </dgm:pt>
    <dgm:pt modelId="{55B37611-9710-9742-A7C1-CA9293AFB628}" type="pres">
      <dgm:prSet presAssocID="{8BC2A1EA-E058-D640-82F7-50049546DBF7}" presName="fulcrum" presStyleLbl="alignAccFollowNode1" presStyleIdx="2" presStyleCnt="4"/>
      <dgm:spPr>
        <a:solidFill>
          <a:schemeClr val="accent4">
            <a:lumMod val="75000"/>
            <a:alpha val="90000"/>
          </a:schemeClr>
        </a:solidFill>
      </dgm:spPr>
    </dgm:pt>
    <dgm:pt modelId="{EDA08318-63B7-C043-9FC0-9306DEFA0B3B}" type="pres">
      <dgm:prSet presAssocID="{8BC2A1EA-E058-D640-82F7-50049546DBF7}" presName="balance_34" presStyleLbl="alignAccFollowNode1" presStyleIdx="3" presStyleCnt="4">
        <dgm:presLayoutVars>
          <dgm:bulletEnabled val="1"/>
        </dgm:presLayoutVars>
      </dgm:prSet>
      <dgm:spPr>
        <a:solidFill>
          <a:schemeClr val="accent4">
            <a:lumMod val="75000"/>
            <a:alpha val="90000"/>
          </a:schemeClr>
        </a:solidFill>
      </dgm:spPr>
    </dgm:pt>
    <dgm:pt modelId="{1E0FAFC6-1211-7E49-BA52-C3FA020E87D0}" type="pres">
      <dgm:prSet presAssocID="{8BC2A1EA-E058-D640-82F7-50049546DBF7}" presName="right_34_1" presStyleLbl="node1" presStyleIdx="0" presStyleCnt="7">
        <dgm:presLayoutVars>
          <dgm:bulletEnabled val="1"/>
        </dgm:presLayoutVars>
      </dgm:prSet>
      <dgm:spPr/>
    </dgm:pt>
    <dgm:pt modelId="{C8F467F5-BB4B-4245-9EA1-FF8432F2F075}" type="pres">
      <dgm:prSet presAssocID="{8BC2A1EA-E058-D640-82F7-50049546DBF7}" presName="right_34_2" presStyleLbl="node1" presStyleIdx="1" presStyleCnt="7">
        <dgm:presLayoutVars>
          <dgm:bulletEnabled val="1"/>
        </dgm:presLayoutVars>
      </dgm:prSet>
      <dgm:spPr/>
    </dgm:pt>
    <dgm:pt modelId="{48C9C44D-BACB-2545-A83F-4E820E23EFE9}" type="pres">
      <dgm:prSet presAssocID="{8BC2A1EA-E058-D640-82F7-50049546DBF7}" presName="right_34_3" presStyleLbl="node1" presStyleIdx="2" presStyleCnt="7">
        <dgm:presLayoutVars>
          <dgm:bulletEnabled val="1"/>
        </dgm:presLayoutVars>
      </dgm:prSet>
      <dgm:spPr/>
    </dgm:pt>
    <dgm:pt modelId="{4DE29571-FF16-6C4C-8384-DA591945D546}" type="pres">
      <dgm:prSet presAssocID="{8BC2A1EA-E058-D640-82F7-50049546DBF7}" presName="right_34_4" presStyleLbl="node1" presStyleIdx="3" presStyleCnt="7">
        <dgm:presLayoutVars>
          <dgm:bulletEnabled val="1"/>
        </dgm:presLayoutVars>
      </dgm:prSet>
      <dgm:spPr/>
    </dgm:pt>
    <dgm:pt modelId="{5B0F8879-3BB2-1049-A6FB-1927F518F759}" type="pres">
      <dgm:prSet presAssocID="{8BC2A1EA-E058-D640-82F7-50049546DBF7}" presName="left_34_1" presStyleLbl="node1" presStyleIdx="4" presStyleCnt="7">
        <dgm:presLayoutVars>
          <dgm:bulletEnabled val="1"/>
        </dgm:presLayoutVars>
      </dgm:prSet>
      <dgm:spPr/>
    </dgm:pt>
    <dgm:pt modelId="{B026E763-DCFB-834E-8100-E3F02B821D13}" type="pres">
      <dgm:prSet presAssocID="{8BC2A1EA-E058-D640-82F7-50049546DBF7}" presName="left_34_2" presStyleLbl="node1" presStyleIdx="5" presStyleCnt="7">
        <dgm:presLayoutVars>
          <dgm:bulletEnabled val="1"/>
        </dgm:presLayoutVars>
      </dgm:prSet>
      <dgm:spPr/>
    </dgm:pt>
    <dgm:pt modelId="{163B7142-9024-FC49-B093-2E7EDAE87460}" type="pres">
      <dgm:prSet presAssocID="{8BC2A1EA-E058-D640-82F7-50049546DBF7}" presName="left_34_3" presStyleLbl="node1" presStyleIdx="6" presStyleCnt="7">
        <dgm:presLayoutVars>
          <dgm:bulletEnabled val="1"/>
        </dgm:presLayoutVars>
      </dgm:prSet>
      <dgm:spPr/>
    </dgm:pt>
  </dgm:ptLst>
  <dgm:cxnLst>
    <dgm:cxn modelId="{A9378012-EB5B-43BD-A8AB-3A60E54FF4C1}" srcId="{045CA234-031C-3F46-9ED8-55F9A221744F}" destId="{8A86618F-7DB1-4D3D-9F85-B4730D59A074}" srcOrd="3" destOrd="0" parTransId="{5EC5B758-35E7-4248-817A-021C2AA37CF9}" sibTransId="{ACD5022B-4952-4CF1-AB0E-C189E2BB290F}"/>
    <dgm:cxn modelId="{C97FFD21-997C-4ADF-BEA2-138A9DFD7351}" type="presOf" srcId="{452ADF20-5CF4-D042-99CE-5F8ED87BF6CC}" destId="{C8F467F5-BB4B-4245-9EA1-FF8432F2F075}" srcOrd="0" destOrd="0" presId="urn:microsoft.com/office/officeart/2005/8/layout/balance1"/>
    <dgm:cxn modelId="{99652726-61E2-4B99-BECD-39C9CC3DB42B}" type="presOf" srcId="{96BF10D8-2B34-CB4B-BE88-ED5B37B22267}" destId="{5B0F8879-3BB2-1049-A6FB-1927F518F759}" srcOrd="0" destOrd="0" presId="urn:microsoft.com/office/officeart/2005/8/layout/balance1"/>
    <dgm:cxn modelId="{888C1B2A-0B07-4E29-86C7-DBD2B90D3DF6}" type="presOf" srcId="{D70F4DBE-D6CA-41B6-A43C-6206AE4B8D20}" destId="{48C9C44D-BACB-2545-A83F-4E820E23EFE9}" srcOrd="0" destOrd="0" presId="urn:microsoft.com/office/officeart/2005/8/layout/balance1"/>
    <dgm:cxn modelId="{091F8837-E70B-0244-ADCD-D573BD9E8B36}" srcId="{8BC2A1EA-E058-D640-82F7-50049546DBF7}" destId="{09ECCDB6-08EF-FD42-A375-BF0A7A0DFE02}" srcOrd="0" destOrd="0" parTransId="{08ECC39C-B2D1-C049-B3D5-FD2F8E649670}" sibTransId="{CFC44AA9-B7F2-E04C-8B83-CA7CD54D288C}"/>
    <dgm:cxn modelId="{89A70665-7278-4BE0-B8AF-C7D3ADBF8E6F}" type="presOf" srcId="{ED9D5A55-5292-E94E-A418-845EA9AD533C}" destId="{B026E763-DCFB-834E-8100-E3F02B821D13}" srcOrd="0" destOrd="0" presId="urn:microsoft.com/office/officeart/2005/8/layout/balance1"/>
    <dgm:cxn modelId="{48295D6A-7263-4B1F-80F3-5DDEDAFAD9F7}" type="presOf" srcId="{C466627F-2F72-5D48-917F-D77CF9661A37}" destId="{1E0FAFC6-1211-7E49-BA52-C3FA020E87D0}" srcOrd="0" destOrd="0" presId="urn:microsoft.com/office/officeart/2005/8/layout/balance1"/>
    <dgm:cxn modelId="{6D914675-F0C0-2547-959D-76A2C39D8E29}" srcId="{09ECCDB6-08EF-FD42-A375-BF0A7A0DFE02}" destId="{B530A8F4-72FE-2845-8B98-FD8600E3B7D3}" srcOrd="2" destOrd="0" parTransId="{373D41BF-3446-9744-A919-9375DF8374EE}" sibTransId="{A352F0C2-9DD2-B147-9C0F-C780A89BF691}"/>
    <dgm:cxn modelId="{E3878D59-437D-2640-91C2-279983286DD3}" srcId="{09ECCDB6-08EF-FD42-A375-BF0A7A0DFE02}" destId="{96BF10D8-2B34-CB4B-BE88-ED5B37B22267}" srcOrd="0" destOrd="0" parTransId="{EF12A95E-C699-0949-AA2D-4F59624CEA39}" sibTransId="{7618618C-40CE-6F47-A350-33D3DDA97DC6}"/>
    <dgm:cxn modelId="{0A42E37B-608F-8D40-AD7E-5767DC68E178}" type="presOf" srcId="{8BC2A1EA-E058-D640-82F7-50049546DBF7}" destId="{AC6D0D8F-76E8-B94C-9B13-393F32242150}" srcOrd="0" destOrd="0" presId="urn:microsoft.com/office/officeart/2005/8/layout/balance1"/>
    <dgm:cxn modelId="{0F726F83-FC54-054D-8925-D6B5C9C8504A}" type="presOf" srcId="{045CA234-031C-3F46-9ED8-55F9A221744F}" destId="{1302EB70-08C7-F345-8093-44FB5161679C}" srcOrd="0" destOrd="0" presId="urn:microsoft.com/office/officeart/2005/8/layout/balance1"/>
    <dgm:cxn modelId="{E10D158B-D794-2C45-838F-EC62340AF0D2}" srcId="{045CA234-031C-3F46-9ED8-55F9A221744F}" destId="{452ADF20-5CF4-D042-99CE-5F8ED87BF6CC}" srcOrd="1" destOrd="0" parTransId="{A69570F2-E4A1-E14A-87A1-7B35D9B61C30}" sibTransId="{7D061E79-E7FA-754F-9F94-2356CCA55D22}"/>
    <dgm:cxn modelId="{528E7E99-3B0E-47B7-918E-B6B9CC685D68}" type="presOf" srcId="{8A86618F-7DB1-4D3D-9F85-B4730D59A074}" destId="{4DE29571-FF16-6C4C-8384-DA591945D546}" srcOrd="0" destOrd="0" presId="urn:microsoft.com/office/officeart/2005/8/layout/balance1"/>
    <dgm:cxn modelId="{CE336B9D-D8BD-FA47-A048-17B2F9DF6BD9}" srcId="{8BC2A1EA-E058-D640-82F7-50049546DBF7}" destId="{045CA234-031C-3F46-9ED8-55F9A221744F}" srcOrd="1" destOrd="0" parTransId="{7CF0BBE5-350D-1D46-9F44-4EEE8E969742}" sibTransId="{30FD007B-709B-B742-B2CE-54718D8EF1C5}"/>
    <dgm:cxn modelId="{276C02A8-49C2-BD40-BD03-D0FC6F3A696C}" srcId="{045CA234-031C-3F46-9ED8-55F9A221744F}" destId="{C466627F-2F72-5D48-917F-D77CF9661A37}" srcOrd="0" destOrd="0" parTransId="{19672864-B96C-F04A-9237-0F35AC40356A}" sibTransId="{45F5ED13-DEEE-E544-8E4D-949F71B4CD91}"/>
    <dgm:cxn modelId="{BDB1E6C0-8FD0-7840-9475-2A2B4D450F13}" srcId="{8BC2A1EA-E058-D640-82F7-50049546DBF7}" destId="{12D8E501-BB32-DF45-AB2E-D5DAF3564E27}" srcOrd="2" destOrd="0" parTransId="{DDAD0393-7B94-A34A-B765-1DD1E3FD8D2F}" sibTransId="{12F02A05-704F-5240-BDC0-A7CC2FDE414D}"/>
    <dgm:cxn modelId="{CCB6D8D0-32F4-8D4A-9DC1-83BFF24BDA14}" type="presOf" srcId="{09ECCDB6-08EF-FD42-A375-BF0A7A0DFE02}" destId="{13E59A93-E0D1-E949-BF7E-8AAFA401C975}" srcOrd="0" destOrd="0" presId="urn:microsoft.com/office/officeart/2005/8/layout/balance1"/>
    <dgm:cxn modelId="{FBF6DED2-0B89-4046-9BDA-34F3230E2694}" srcId="{09ECCDB6-08EF-FD42-A375-BF0A7A0DFE02}" destId="{ED9D5A55-5292-E94E-A418-845EA9AD533C}" srcOrd="1" destOrd="0" parTransId="{6AAC1E0C-1EF9-B84D-AE90-47460AB472FA}" sibTransId="{4F34D773-04AE-5A43-AD17-B6DB0D8229F3}"/>
    <dgm:cxn modelId="{F61F10FE-66F4-4FC3-BDBB-D1CB9DF6AA58}" type="presOf" srcId="{B530A8F4-72FE-2845-8B98-FD8600E3B7D3}" destId="{163B7142-9024-FC49-B093-2E7EDAE87460}" srcOrd="0" destOrd="0" presId="urn:microsoft.com/office/officeart/2005/8/layout/balance1"/>
    <dgm:cxn modelId="{A6F054FF-E4EB-4913-AD6C-FD7A9280C976}" srcId="{045CA234-031C-3F46-9ED8-55F9A221744F}" destId="{D70F4DBE-D6CA-41B6-A43C-6206AE4B8D20}" srcOrd="2" destOrd="0" parTransId="{26291889-0095-4551-9E93-1740D03D6BFD}" sibTransId="{3F258132-76C1-45FF-A423-E61DCAC88846}"/>
    <dgm:cxn modelId="{38C710D0-809E-3142-9264-2A9DEBDDA2A8}" type="presParOf" srcId="{AC6D0D8F-76E8-B94C-9B13-393F32242150}" destId="{EF11101A-BB27-074A-9501-937AACE584B5}" srcOrd="0" destOrd="0" presId="urn:microsoft.com/office/officeart/2005/8/layout/balance1"/>
    <dgm:cxn modelId="{A06A5EF8-598A-5D45-BED4-607A2BCD40F2}" type="presParOf" srcId="{AC6D0D8F-76E8-B94C-9B13-393F32242150}" destId="{E7FBC3B3-035B-274C-8BC7-288A9A9594B1}" srcOrd="1" destOrd="0" presId="urn:microsoft.com/office/officeart/2005/8/layout/balance1"/>
    <dgm:cxn modelId="{D0C70ADF-9C4A-0E46-A32C-DE53CCE63DF6}" type="presParOf" srcId="{E7FBC3B3-035B-274C-8BC7-288A9A9594B1}" destId="{13E59A93-E0D1-E949-BF7E-8AAFA401C975}" srcOrd="0" destOrd="0" presId="urn:microsoft.com/office/officeart/2005/8/layout/balance1"/>
    <dgm:cxn modelId="{924FBAB5-43D6-3D47-B4DB-F6E40E4D254A}" type="presParOf" srcId="{E7FBC3B3-035B-274C-8BC7-288A9A9594B1}" destId="{1302EB70-08C7-F345-8093-44FB5161679C}" srcOrd="1" destOrd="0" presId="urn:microsoft.com/office/officeart/2005/8/layout/balance1"/>
    <dgm:cxn modelId="{6B136848-EDAC-BF44-A1BA-F64B3C7723E5}" type="presParOf" srcId="{AC6D0D8F-76E8-B94C-9B13-393F32242150}" destId="{937119D2-4DE7-6640-9622-1AD524951468}" srcOrd="2" destOrd="0" presId="urn:microsoft.com/office/officeart/2005/8/layout/balance1"/>
    <dgm:cxn modelId="{FCA597DD-DC57-124C-A9ED-02E7691514BC}" type="presParOf" srcId="{937119D2-4DE7-6640-9622-1AD524951468}" destId="{F6F960AB-D9C2-C449-8C08-0DA46D92C5AA}" srcOrd="0" destOrd="0" presId="urn:microsoft.com/office/officeart/2005/8/layout/balance1"/>
    <dgm:cxn modelId="{D0621886-1EF9-AC42-AABD-9A0E15B9B110}" type="presParOf" srcId="{937119D2-4DE7-6640-9622-1AD524951468}" destId="{55B37611-9710-9742-A7C1-CA9293AFB628}" srcOrd="1" destOrd="0" presId="urn:microsoft.com/office/officeart/2005/8/layout/balance1"/>
    <dgm:cxn modelId="{C8FFE48B-5B75-4B74-98DF-E75449A572EC}" type="presParOf" srcId="{937119D2-4DE7-6640-9622-1AD524951468}" destId="{EDA08318-63B7-C043-9FC0-9306DEFA0B3B}" srcOrd="2" destOrd="0" presId="urn:microsoft.com/office/officeart/2005/8/layout/balance1"/>
    <dgm:cxn modelId="{7BC0FCB8-29FA-4A00-BA6A-3B3CE3570B84}" type="presParOf" srcId="{937119D2-4DE7-6640-9622-1AD524951468}" destId="{1E0FAFC6-1211-7E49-BA52-C3FA020E87D0}" srcOrd="3" destOrd="0" presId="urn:microsoft.com/office/officeart/2005/8/layout/balance1"/>
    <dgm:cxn modelId="{11B32C00-7E6E-4DDF-811D-7748F56F69BE}" type="presParOf" srcId="{937119D2-4DE7-6640-9622-1AD524951468}" destId="{C8F467F5-BB4B-4245-9EA1-FF8432F2F075}" srcOrd="4" destOrd="0" presId="urn:microsoft.com/office/officeart/2005/8/layout/balance1"/>
    <dgm:cxn modelId="{0DB8163E-F6CF-4555-8BEA-6441459DDD48}" type="presParOf" srcId="{937119D2-4DE7-6640-9622-1AD524951468}" destId="{48C9C44D-BACB-2545-A83F-4E820E23EFE9}" srcOrd="5" destOrd="0" presId="urn:microsoft.com/office/officeart/2005/8/layout/balance1"/>
    <dgm:cxn modelId="{82F47E68-7234-40CA-829F-1AC2CDD9E27B}" type="presParOf" srcId="{937119D2-4DE7-6640-9622-1AD524951468}" destId="{4DE29571-FF16-6C4C-8384-DA591945D546}" srcOrd="6" destOrd="0" presId="urn:microsoft.com/office/officeart/2005/8/layout/balance1"/>
    <dgm:cxn modelId="{056A35B0-BC7D-4360-981E-C389D65E4FCC}" type="presParOf" srcId="{937119D2-4DE7-6640-9622-1AD524951468}" destId="{5B0F8879-3BB2-1049-A6FB-1927F518F759}" srcOrd="7" destOrd="0" presId="urn:microsoft.com/office/officeart/2005/8/layout/balance1"/>
    <dgm:cxn modelId="{82ED080B-D8A3-4E09-8AAD-767F9D3A2995}" type="presParOf" srcId="{937119D2-4DE7-6640-9622-1AD524951468}" destId="{B026E763-DCFB-834E-8100-E3F02B821D13}" srcOrd="8" destOrd="0" presId="urn:microsoft.com/office/officeart/2005/8/layout/balance1"/>
    <dgm:cxn modelId="{B1D08C04-CD53-47E1-863E-FFC420A446D8}" type="presParOf" srcId="{937119D2-4DE7-6640-9622-1AD524951468}" destId="{163B7142-9024-FC49-B093-2E7EDAE87460}" srcOrd="9"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59A93-E0D1-E949-BF7E-8AAFA401C975}">
      <dsp:nvSpPr>
        <dsp:cNvPr id="0" name=""/>
        <dsp:cNvSpPr/>
      </dsp:nvSpPr>
      <dsp:spPr>
        <a:xfrm>
          <a:off x="1491918" y="0"/>
          <a:ext cx="1965136" cy="1091742"/>
        </a:xfrm>
        <a:prstGeom prst="roundRect">
          <a:avLst>
            <a:gd name="adj" fmla="val 10000"/>
          </a:avLst>
        </a:prstGeom>
        <a:solidFill>
          <a:schemeClr val="accent4">
            <a:lumMod val="75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err="1"/>
            <a:t>Relacional</a:t>
          </a:r>
          <a:endParaRPr lang="en-US" sz="2800" kern="1200" dirty="0"/>
        </a:p>
      </dsp:txBody>
      <dsp:txXfrm>
        <a:off x="1523894" y="31976"/>
        <a:ext cx="1901184" cy="1027790"/>
      </dsp:txXfrm>
    </dsp:sp>
    <dsp:sp modelId="{1302EB70-08C7-F345-8093-44FB5161679C}">
      <dsp:nvSpPr>
        <dsp:cNvPr id="0" name=""/>
        <dsp:cNvSpPr/>
      </dsp:nvSpPr>
      <dsp:spPr>
        <a:xfrm>
          <a:off x="4330448" y="0"/>
          <a:ext cx="1965136" cy="1091742"/>
        </a:xfrm>
        <a:prstGeom prst="roundRect">
          <a:avLst>
            <a:gd name="adj" fmla="val 10000"/>
          </a:avLst>
        </a:prstGeom>
        <a:solidFill>
          <a:schemeClr val="accent4">
            <a:lumMod val="75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NoSQL</a:t>
          </a:r>
        </a:p>
      </dsp:txBody>
      <dsp:txXfrm>
        <a:off x="4362424" y="31976"/>
        <a:ext cx="1901184" cy="1027790"/>
      </dsp:txXfrm>
    </dsp:sp>
    <dsp:sp modelId="{55B37611-9710-9742-A7C1-CA9293AFB628}">
      <dsp:nvSpPr>
        <dsp:cNvPr id="0" name=""/>
        <dsp:cNvSpPr/>
      </dsp:nvSpPr>
      <dsp:spPr>
        <a:xfrm>
          <a:off x="3484348" y="4639905"/>
          <a:ext cx="818806" cy="818806"/>
        </a:xfrm>
        <a:prstGeom prst="triangle">
          <a:avLst/>
        </a:prstGeom>
        <a:solidFill>
          <a:schemeClr val="accent4">
            <a:lumMod val="75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DA08318-63B7-C043-9FC0-9306DEFA0B3B}">
      <dsp:nvSpPr>
        <dsp:cNvPr id="0" name=""/>
        <dsp:cNvSpPr/>
      </dsp:nvSpPr>
      <dsp:spPr>
        <a:xfrm rot="240000">
          <a:off x="1436580" y="4289037"/>
          <a:ext cx="4914341" cy="343644"/>
        </a:xfrm>
        <a:prstGeom prst="rect">
          <a:avLst/>
        </a:prstGeom>
        <a:solidFill>
          <a:schemeClr val="accent4">
            <a:lumMod val="75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E0FAFC6-1211-7E49-BA52-C3FA020E87D0}">
      <dsp:nvSpPr>
        <dsp:cNvPr id="0" name=""/>
        <dsp:cNvSpPr/>
      </dsp:nvSpPr>
      <dsp:spPr>
        <a:xfrm rot="240000">
          <a:off x="4392503" y="3669949"/>
          <a:ext cx="1950200" cy="673490"/>
        </a:xfrm>
        <a:prstGeom prst="roundRect">
          <a:avLst/>
        </a:prstGeom>
        <a:gradFill rotWithShape="0">
          <a:gsLst>
            <a:gs pos="0">
              <a:schemeClr val="accent6">
                <a:lumMod val="50000"/>
              </a:schemeClr>
            </a:gs>
            <a:gs pos="80000">
              <a:schemeClr val="accent6">
                <a:lumMod val="60000"/>
                <a:lumOff val="40000"/>
              </a:schemeClr>
            </a:gs>
            <a:gs pos="100000">
              <a:schemeClr val="accent6">
                <a:lumMod val="20000"/>
                <a:lumOff val="8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2"/>
              </a:solidFill>
            </a:rPr>
            <a:t>Schema </a:t>
          </a:r>
          <a:r>
            <a:rPr lang="en-US" sz="1700" kern="1200" dirty="0" err="1">
              <a:solidFill>
                <a:schemeClr val="bg2"/>
              </a:solidFill>
            </a:rPr>
            <a:t>flexível</a:t>
          </a:r>
          <a:endParaRPr lang="en-US" sz="1700" kern="1200" dirty="0">
            <a:solidFill>
              <a:schemeClr val="bg2"/>
            </a:solidFill>
          </a:endParaRPr>
        </a:p>
      </dsp:txBody>
      <dsp:txXfrm>
        <a:off x="4425380" y="3702826"/>
        <a:ext cx="1884446" cy="607736"/>
      </dsp:txXfrm>
    </dsp:sp>
    <dsp:sp modelId="{C8F467F5-BB4B-4245-9EA1-FF8432F2F075}">
      <dsp:nvSpPr>
        <dsp:cNvPr id="0" name=""/>
        <dsp:cNvSpPr/>
      </dsp:nvSpPr>
      <dsp:spPr>
        <a:xfrm rot="240000">
          <a:off x="4447090" y="2949399"/>
          <a:ext cx="1950200" cy="673490"/>
        </a:xfrm>
        <a:prstGeom prst="roundRect">
          <a:avLst/>
        </a:prstGeom>
        <a:gradFill rotWithShape="0">
          <a:gsLst>
            <a:gs pos="0">
              <a:schemeClr val="accent6">
                <a:lumMod val="50000"/>
              </a:schemeClr>
            </a:gs>
            <a:gs pos="80000">
              <a:schemeClr val="accent6">
                <a:lumMod val="60000"/>
                <a:lumOff val="40000"/>
              </a:schemeClr>
            </a:gs>
            <a:gs pos="100000">
              <a:schemeClr val="accent6">
                <a:lumMod val="20000"/>
                <a:lumOff val="8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err="1">
              <a:solidFill>
                <a:schemeClr val="bg2"/>
              </a:solidFill>
            </a:rPr>
            <a:t>Distribuído</a:t>
          </a:r>
          <a:r>
            <a:rPr lang="en-US" sz="1700" kern="1200" dirty="0"/>
            <a:t> </a:t>
          </a:r>
        </a:p>
      </dsp:txBody>
      <dsp:txXfrm>
        <a:off x="4479967" y="2982276"/>
        <a:ext cx="1884446" cy="607736"/>
      </dsp:txXfrm>
    </dsp:sp>
    <dsp:sp modelId="{48C9C44D-BACB-2545-A83F-4E820E23EFE9}">
      <dsp:nvSpPr>
        <dsp:cNvPr id="0" name=""/>
        <dsp:cNvSpPr/>
      </dsp:nvSpPr>
      <dsp:spPr>
        <a:xfrm rot="240000">
          <a:off x="4501677" y="2228849"/>
          <a:ext cx="1950200" cy="673490"/>
        </a:xfrm>
        <a:prstGeom prst="roundRect">
          <a:avLst/>
        </a:prstGeom>
        <a:gradFill rotWithShape="0">
          <a:gsLst>
            <a:gs pos="0">
              <a:schemeClr val="accent6">
                <a:lumMod val="50000"/>
              </a:schemeClr>
            </a:gs>
            <a:gs pos="80000">
              <a:schemeClr val="accent6">
                <a:lumMod val="60000"/>
                <a:lumOff val="40000"/>
              </a:schemeClr>
            </a:gs>
            <a:gs pos="100000">
              <a:schemeClr val="accent6">
                <a:lumMod val="20000"/>
                <a:lumOff val="8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2"/>
              </a:solidFill>
            </a:rPr>
            <a:t>Alta </a:t>
          </a:r>
          <a:r>
            <a:rPr lang="en-US" sz="1700" kern="1200" dirty="0" err="1">
              <a:solidFill>
                <a:schemeClr val="bg2"/>
              </a:solidFill>
            </a:rPr>
            <a:t>escalabilidade</a:t>
          </a:r>
          <a:endParaRPr lang="en-US" sz="1700" kern="1200" dirty="0">
            <a:solidFill>
              <a:schemeClr val="bg2"/>
            </a:solidFill>
          </a:endParaRPr>
        </a:p>
      </dsp:txBody>
      <dsp:txXfrm>
        <a:off x="4534554" y="2261726"/>
        <a:ext cx="1884446" cy="607736"/>
      </dsp:txXfrm>
    </dsp:sp>
    <dsp:sp modelId="{4DE29571-FF16-6C4C-8384-DA591945D546}">
      <dsp:nvSpPr>
        <dsp:cNvPr id="0" name=""/>
        <dsp:cNvSpPr/>
      </dsp:nvSpPr>
      <dsp:spPr>
        <a:xfrm rot="240000">
          <a:off x="4556265" y="1508299"/>
          <a:ext cx="1950200" cy="673490"/>
        </a:xfrm>
        <a:prstGeom prst="roundRect">
          <a:avLst/>
        </a:prstGeom>
        <a:gradFill rotWithShape="0">
          <a:gsLst>
            <a:gs pos="0">
              <a:schemeClr val="accent6">
                <a:lumMod val="50000"/>
              </a:schemeClr>
            </a:gs>
            <a:gs pos="80000">
              <a:schemeClr val="accent6">
                <a:lumMod val="60000"/>
                <a:lumOff val="40000"/>
              </a:schemeClr>
            </a:gs>
            <a:gs pos="100000">
              <a:schemeClr val="accent6">
                <a:lumMod val="20000"/>
                <a:lumOff val="8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2"/>
              </a:solidFill>
            </a:rPr>
            <a:t>Alta performance</a:t>
          </a:r>
        </a:p>
      </dsp:txBody>
      <dsp:txXfrm>
        <a:off x="4589142" y="1541176"/>
        <a:ext cx="1884446" cy="607736"/>
      </dsp:txXfrm>
    </dsp:sp>
    <dsp:sp modelId="{5B0F8879-3BB2-1049-A6FB-1927F518F759}">
      <dsp:nvSpPr>
        <dsp:cNvPr id="0" name=""/>
        <dsp:cNvSpPr/>
      </dsp:nvSpPr>
      <dsp:spPr>
        <a:xfrm rot="240000">
          <a:off x="1553973" y="3473435"/>
          <a:ext cx="1950200" cy="673490"/>
        </a:xfrm>
        <a:prstGeom prst="roundRect">
          <a:avLst/>
        </a:prstGeom>
        <a:gradFill rotWithShape="0">
          <a:gsLst>
            <a:gs pos="0">
              <a:schemeClr val="accent6">
                <a:lumMod val="50000"/>
              </a:schemeClr>
            </a:gs>
            <a:gs pos="80000">
              <a:schemeClr val="accent6">
                <a:lumMod val="60000"/>
                <a:lumOff val="40000"/>
              </a:schemeClr>
            </a:gs>
            <a:gs pos="100000">
              <a:schemeClr val="accent6">
                <a:lumMod val="20000"/>
                <a:lumOff val="8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err="1">
              <a:solidFill>
                <a:schemeClr val="bg2"/>
              </a:solidFill>
            </a:rPr>
            <a:t>Consistência</a:t>
          </a:r>
          <a:endParaRPr lang="en-US" sz="1700" kern="1200" dirty="0">
            <a:solidFill>
              <a:schemeClr val="bg2"/>
            </a:solidFill>
          </a:endParaRPr>
        </a:p>
      </dsp:txBody>
      <dsp:txXfrm>
        <a:off x="1586850" y="3506312"/>
        <a:ext cx="1884446" cy="607736"/>
      </dsp:txXfrm>
    </dsp:sp>
    <dsp:sp modelId="{B026E763-DCFB-834E-8100-E3F02B821D13}">
      <dsp:nvSpPr>
        <dsp:cNvPr id="0" name=""/>
        <dsp:cNvSpPr/>
      </dsp:nvSpPr>
      <dsp:spPr>
        <a:xfrm rot="240000">
          <a:off x="1608560" y="2752885"/>
          <a:ext cx="1950200" cy="673490"/>
        </a:xfrm>
        <a:prstGeom prst="roundRect">
          <a:avLst/>
        </a:prstGeom>
        <a:gradFill rotWithShape="0">
          <a:gsLst>
            <a:gs pos="0">
              <a:schemeClr val="accent6">
                <a:lumMod val="50000"/>
              </a:schemeClr>
            </a:gs>
            <a:gs pos="80000">
              <a:schemeClr val="accent6">
                <a:lumMod val="60000"/>
                <a:lumOff val="40000"/>
              </a:schemeClr>
            </a:gs>
            <a:gs pos="100000">
              <a:schemeClr val="accent6">
                <a:lumMod val="20000"/>
                <a:lumOff val="8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2"/>
              </a:solidFill>
            </a:rPr>
            <a:t> </a:t>
          </a:r>
          <a:r>
            <a:rPr lang="en-US" sz="1700" kern="1200" dirty="0" err="1">
              <a:solidFill>
                <a:schemeClr val="bg2"/>
              </a:solidFill>
            </a:rPr>
            <a:t>Concorrência</a:t>
          </a:r>
          <a:r>
            <a:rPr lang="en-US" sz="1700" kern="1200" dirty="0">
              <a:solidFill>
                <a:schemeClr val="bg2"/>
              </a:solidFill>
            </a:rPr>
            <a:t> </a:t>
          </a:r>
        </a:p>
      </dsp:txBody>
      <dsp:txXfrm>
        <a:off x="1641437" y="2785762"/>
        <a:ext cx="1884446" cy="607736"/>
      </dsp:txXfrm>
    </dsp:sp>
    <dsp:sp modelId="{163B7142-9024-FC49-B093-2E7EDAE87460}">
      <dsp:nvSpPr>
        <dsp:cNvPr id="0" name=""/>
        <dsp:cNvSpPr/>
      </dsp:nvSpPr>
      <dsp:spPr>
        <a:xfrm rot="240000">
          <a:off x="1663147" y="2032335"/>
          <a:ext cx="1950200" cy="673490"/>
        </a:xfrm>
        <a:prstGeom prst="roundRect">
          <a:avLst/>
        </a:prstGeom>
        <a:gradFill rotWithShape="0">
          <a:gsLst>
            <a:gs pos="0">
              <a:schemeClr val="accent6">
                <a:lumMod val="50000"/>
              </a:schemeClr>
            </a:gs>
            <a:gs pos="80000">
              <a:schemeClr val="accent6">
                <a:lumMod val="60000"/>
                <a:lumOff val="40000"/>
              </a:schemeClr>
            </a:gs>
            <a:gs pos="100000">
              <a:schemeClr val="accent6">
                <a:lumMod val="20000"/>
                <a:lumOff val="8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err="1">
              <a:solidFill>
                <a:schemeClr val="bg2"/>
              </a:solidFill>
            </a:rPr>
            <a:t>Processamento</a:t>
          </a:r>
          <a:r>
            <a:rPr lang="en-US" sz="1700" kern="1200" dirty="0">
              <a:solidFill>
                <a:schemeClr val="bg2"/>
              </a:solidFill>
            </a:rPr>
            <a:t> de </a:t>
          </a:r>
          <a:r>
            <a:rPr lang="en-US" sz="1700" kern="1200" dirty="0" err="1">
              <a:solidFill>
                <a:schemeClr val="bg2"/>
              </a:solidFill>
            </a:rPr>
            <a:t>transações</a:t>
          </a:r>
          <a:endParaRPr lang="en-US" sz="1700" kern="1200" dirty="0">
            <a:solidFill>
              <a:schemeClr val="bg2"/>
            </a:solidFill>
          </a:endParaRPr>
        </a:p>
      </dsp:txBody>
      <dsp:txXfrm>
        <a:off x="1696024" y="2065212"/>
        <a:ext cx="1884446" cy="607736"/>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vmlDrawing" Target="../drawings/vmlDrawing1.vml"/><Relationship Id="rId1" Type="http://schemas.openxmlformats.org/officeDocument/2006/relationships/theme" Target="../theme/theme6.xml"/><Relationship Id="rId4" Type="http://schemas.openxmlformats.org/officeDocument/2006/relationships/image" Target="../media/image6.wmf"/></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24"/>
          <p:cNvGraphicFramePr>
            <a:graphicFrameLocks noChangeAspect="1"/>
          </p:cNvGraphicFramePr>
          <p:nvPr/>
        </p:nvGraphicFramePr>
        <p:xfrm>
          <a:off x="377825" y="211138"/>
          <a:ext cx="6453188" cy="819150"/>
        </p:xfrm>
        <a:graphic>
          <a:graphicData uri="http://schemas.openxmlformats.org/presentationml/2006/ole">
            <mc:AlternateContent xmlns:mc="http://schemas.openxmlformats.org/markup-compatibility/2006">
              <mc:Choice xmlns:v="urn:schemas-microsoft-com:vml" Requires="v">
                <p:oleObj spid="_x0000_s1172" r:id="rId3" imgW="6867525" imgH="904875" progId="CorelDRAW.Graphic.10">
                  <p:embed/>
                </p:oleObj>
              </mc:Choice>
              <mc:Fallback>
                <p:oleObj r:id="rId3" imgW="6867525" imgH="904875" progId="CorelDRAW.Graphic.10">
                  <p:embed/>
                  <p:pic>
                    <p:nvPicPr>
                      <p:cNvPr id="0" name="Object 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825" y="211138"/>
                        <a:ext cx="6453188"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97" name="Group 125"/>
          <p:cNvGraphicFramePr>
            <a:graphicFrameLocks noGrp="1"/>
          </p:cNvGraphicFramePr>
          <p:nvPr/>
        </p:nvGraphicFramePr>
        <p:xfrm>
          <a:off x="223838" y="8875713"/>
          <a:ext cx="6816725" cy="373062"/>
        </p:xfrm>
        <a:graphic>
          <a:graphicData uri="http://schemas.openxmlformats.org/drawingml/2006/table">
            <a:tbl>
              <a:tblPr/>
              <a:tblGrid>
                <a:gridCol w="5843587">
                  <a:extLst>
                    <a:ext uri="{9D8B030D-6E8A-4147-A177-3AD203B41FA5}">
                      <a16:colId xmlns:a16="http://schemas.microsoft.com/office/drawing/2014/main" val="20000"/>
                    </a:ext>
                  </a:extLst>
                </a:gridCol>
                <a:gridCol w="973138">
                  <a:extLst>
                    <a:ext uri="{9D8B030D-6E8A-4147-A177-3AD203B41FA5}">
                      <a16:colId xmlns:a16="http://schemas.microsoft.com/office/drawing/2014/main" val="20001"/>
                    </a:ext>
                  </a:extLst>
                </a:gridCol>
              </a:tblGrid>
              <a:tr h="373062">
                <a:tc>
                  <a:txBody>
                    <a:bodyPr/>
                    <a:lstStyle/>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n-US" sz="900" b="0" i="0" u="none" strike="noStrike" cap="none" normalizeH="0" baseline="0">
                          <a:ln>
                            <a:noFill/>
                          </a:ln>
                          <a:solidFill>
                            <a:schemeClr val="tx1"/>
                          </a:solidFill>
                          <a:effectLst/>
                          <a:latin typeface="Square721 BT" pitchFamily="34" charset="0"/>
                          <a:cs typeface="Times New Roman" pitchFamily="18" charset="0"/>
                        </a:rPr>
                        <a:t>Curso</a:t>
                      </a:r>
                      <a:endParaRPr kumimoji="0" lang="en-US" sz="1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n-US" sz="900" b="0" i="0" u="none" strike="noStrike" cap="none" normalizeH="0" baseline="0">
                          <a:ln>
                            <a:noFill/>
                          </a:ln>
                          <a:solidFill>
                            <a:schemeClr val="tx1"/>
                          </a:solidFill>
                          <a:effectLst/>
                          <a:latin typeface="Square721 BT" pitchFamily="34" charset="0"/>
                          <a:cs typeface="Times New Roman" pitchFamily="18" charset="0"/>
                        </a:rPr>
                        <a:t>Professor </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cap="flat">
                      <a:noFill/>
                    </a:lnL>
                    <a:lnR>
                      <a:noFill/>
                    </a:lnR>
                    <a:lnT w="635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n-US" sz="900" b="0" i="0" u="none" strike="noStrike" cap="none" normalizeH="0" baseline="0">
                          <a:ln>
                            <a:noFill/>
                          </a:ln>
                          <a:solidFill>
                            <a:schemeClr val="tx1"/>
                          </a:solidFill>
                          <a:effectLst/>
                          <a:latin typeface="Square721 BT" pitchFamily="34" charset="0"/>
                          <a:cs typeface="Times New Roman" pitchFamily="18" charset="0"/>
                        </a:rPr>
                        <a:t>Página  - 1 -</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a:noFill/>
                    </a:lnL>
                    <a:lnR cap="flat">
                      <a:noFill/>
                    </a:lnR>
                    <a:lnT w="635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87281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4725" y="4559300"/>
            <a:ext cx="5365750" cy="4322763"/>
          </a:xfrm>
          <a:prstGeom prst="rect">
            <a:avLst/>
          </a:prstGeom>
          <a:noFill/>
          <a:ln w="12700">
            <a:noFill/>
            <a:miter lim="800000"/>
            <a:headEnd/>
            <a:tailEnd/>
          </a:ln>
          <a:effectLst/>
        </p:spPr>
        <p:txBody>
          <a:bodyPr vert="horz" wrap="square" lIns="95456" tIns="46890" rIns="95456" bIns="46890"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ChangeArrowheads="1"/>
          </p:cNvSpPr>
          <p:nvPr/>
        </p:nvSpPr>
        <p:spPr bwMode="auto">
          <a:xfrm>
            <a:off x="3241675" y="9145588"/>
            <a:ext cx="833438" cy="250825"/>
          </a:xfrm>
          <a:prstGeom prst="rect">
            <a:avLst/>
          </a:prstGeom>
          <a:noFill/>
          <a:ln w="12700">
            <a:noFill/>
            <a:miter lim="800000"/>
            <a:headEnd/>
            <a:tailEnd/>
          </a:ln>
          <a:effectLst/>
        </p:spPr>
        <p:txBody>
          <a:bodyPr wrap="none" lIns="92105" tIns="46890" rIns="92105" bIns="46890">
            <a:spAutoFit/>
          </a:bodyPr>
          <a:lstStyle>
            <a:lvl1pPr defTabSz="915988">
              <a:defRPr b="1" i="1">
                <a:solidFill>
                  <a:schemeClr val="bg2"/>
                </a:solidFill>
                <a:latin typeface="Square721 BT" pitchFamily="34" charset="0"/>
              </a:defRPr>
            </a:lvl1pPr>
            <a:lvl2pPr marL="742950" indent="-285750" defTabSz="915988">
              <a:defRPr b="1" i="1">
                <a:solidFill>
                  <a:schemeClr val="bg2"/>
                </a:solidFill>
                <a:latin typeface="Square721 BT" pitchFamily="34" charset="0"/>
              </a:defRPr>
            </a:lvl2pPr>
            <a:lvl3pPr marL="1143000" indent="-228600" defTabSz="915988">
              <a:defRPr b="1" i="1">
                <a:solidFill>
                  <a:schemeClr val="bg2"/>
                </a:solidFill>
                <a:latin typeface="Square721 BT" pitchFamily="34" charset="0"/>
              </a:defRPr>
            </a:lvl3pPr>
            <a:lvl4pPr marL="1600200" indent="-228600" defTabSz="915988">
              <a:defRPr b="1" i="1">
                <a:solidFill>
                  <a:schemeClr val="bg2"/>
                </a:solidFill>
                <a:latin typeface="Square721 BT" pitchFamily="34" charset="0"/>
              </a:defRPr>
            </a:lvl4pPr>
            <a:lvl5pPr marL="2057400" indent="-228600" defTabSz="915988">
              <a:defRPr b="1" i="1">
                <a:solidFill>
                  <a:schemeClr val="bg2"/>
                </a:solidFill>
                <a:latin typeface="Square721 BT" pitchFamily="34" charset="0"/>
              </a:defRPr>
            </a:lvl5pPr>
            <a:lvl6pPr marL="2514600" indent="-228600" defTabSz="915988" eaLnBrk="0" fontAlgn="base" hangingPunct="0">
              <a:spcBef>
                <a:spcPct val="0"/>
              </a:spcBef>
              <a:spcAft>
                <a:spcPct val="0"/>
              </a:spcAft>
              <a:defRPr b="1" i="1">
                <a:solidFill>
                  <a:schemeClr val="bg2"/>
                </a:solidFill>
                <a:latin typeface="Square721 BT" pitchFamily="34" charset="0"/>
              </a:defRPr>
            </a:lvl6pPr>
            <a:lvl7pPr marL="2971800" indent="-228600" defTabSz="915988" eaLnBrk="0" fontAlgn="base" hangingPunct="0">
              <a:spcBef>
                <a:spcPct val="0"/>
              </a:spcBef>
              <a:spcAft>
                <a:spcPct val="0"/>
              </a:spcAft>
              <a:defRPr b="1" i="1">
                <a:solidFill>
                  <a:schemeClr val="bg2"/>
                </a:solidFill>
                <a:latin typeface="Square721 BT" pitchFamily="34" charset="0"/>
              </a:defRPr>
            </a:lvl7pPr>
            <a:lvl8pPr marL="3429000" indent="-228600" defTabSz="915988" eaLnBrk="0" fontAlgn="base" hangingPunct="0">
              <a:spcBef>
                <a:spcPct val="0"/>
              </a:spcBef>
              <a:spcAft>
                <a:spcPct val="0"/>
              </a:spcAft>
              <a:defRPr b="1" i="1">
                <a:solidFill>
                  <a:schemeClr val="bg2"/>
                </a:solidFill>
                <a:latin typeface="Square721 BT" pitchFamily="34" charset="0"/>
              </a:defRPr>
            </a:lvl8pPr>
            <a:lvl9pPr marL="3886200" indent="-228600" defTabSz="915988" eaLnBrk="0" fontAlgn="base" hangingPunct="0">
              <a:spcBef>
                <a:spcPct val="0"/>
              </a:spcBef>
              <a:spcAft>
                <a:spcPct val="0"/>
              </a:spcAft>
              <a:defRPr b="1" i="1">
                <a:solidFill>
                  <a:schemeClr val="bg2"/>
                </a:solidFill>
                <a:latin typeface="Square721 BT" pitchFamily="34" charset="0"/>
              </a:defRPr>
            </a:lvl9pPr>
          </a:lstStyle>
          <a:p>
            <a:pPr algn="ctr">
              <a:lnSpc>
                <a:spcPct val="90000"/>
              </a:lnSpc>
            </a:pPr>
            <a:r>
              <a:rPr lang="en-US" altLang="pt-BR" sz="1300" b="0" i="0">
                <a:solidFill>
                  <a:schemeClr val="tx1"/>
                </a:solidFill>
                <a:latin typeface="Arial" panose="020B0604020202020204" pitchFamily="34" charset="0"/>
              </a:rPr>
              <a:t>Page </a:t>
            </a:r>
            <a:fld id="{4523692F-00CA-47AB-9651-05479E386F52}" type="slidenum">
              <a:rPr lang="en-US" altLang="pt-BR" sz="1300" b="0" i="0">
                <a:solidFill>
                  <a:schemeClr val="tx1"/>
                </a:solidFill>
                <a:latin typeface="Arial" panose="020B0604020202020204" pitchFamily="34" charset="0"/>
              </a:rPr>
              <a:pPr algn="ctr">
                <a:lnSpc>
                  <a:spcPct val="90000"/>
                </a:lnSpc>
              </a:pPr>
              <a:t>‹nº›</a:t>
            </a:fld>
            <a:endParaRPr lang="en-US" altLang="pt-BR" sz="1300" b="0" i="0">
              <a:solidFill>
                <a:schemeClr val="tx1"/>
              </a:solidFill>
              <a:latin typeface="Arial" panose="020B0604020202020204" pitchFamily="34" charset="0"/>
            </a:endParaRPr>
          </a:p>
        </p:txBody>
      </p:sp>
      <p:sp>
        <p:nvSpPr>
          <p:cNvPr id="36868" name="Rectangle 4"/>
          <p:cNvSpPr>
            <a:spLocks noGrp="1" noRot="1" noChangeAspect="1" noChangeArrowheads="1" noTextEdit="1"/>
          </p:cNvSpPr>
          <p:nvPr>
            <p:ph type="sldImg" idx="2"/>
          </p:nvPr>
        </p:nvSpPr>
        <p:spPr bwMode="auto">
          <a:xfrm>
            <a:off x="1266825" y="727075"/>
            <a:ext cx="4783138" cy="35877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80586616"/>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1pPr>
    <a:lvl2pPr marL="4572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2pPr>
    <a:lvl3pPr marL="9144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3pPr>
    <a:lvl4pPr marL="13716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4pPr>
    <a:lvl5pPr marL="18288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latin typeface="Arial" panose="020B0604020202020204" pitchFamily="34" charset="0"/>
            </a:endParaRPr>
          </a:p>
        </p:txBody>
      </p:sp>
    </p:spTree>
    <p:extLst>
      <p:ext uri="{BB962C8B-B14F-4D97-AF65-F5344CB8AC3E}">
        <p14:creationId xmlns:p14="http://schemas.microsoft.com/office/powerpoint/2010/main" val="4272516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8110446" y="21269051"/>
            <a:ext cx="6205579" cy="1118060"/>
          </a:xfrm>
          <a:prstGeom prst="rect">
            <a:avLst/>
          </a:prstGeom>
          <a:ln/>
        </p:spPr>
        <p:txBody>
          <a:bodyPr lIns="198040" tIns="99020" rIns="198040" bIns="99020"/>
          <a:lstStyle/>
          <a:p>
            <a:pPr marL="0" marR="0" lvl="0" indent="0" algn="l" defTabSz="1345658" rtl="0" eaLnBrk="1" fontAlgn="auto" latinLnBrk="0" hangingPunct="1">
              <a:lnSpc>
                <a:spcPct val="100000"/>
              </a:lnSpc>
              <a:spcBef>
                <a:spcPts val="0"/>
              </a:spcBef>
              <a:spcAft>
                <a:spcPts val="0"/>
              </a:spcAft>
              <a:buClrTx/>
              <a:buSzTx/>
              <a:buFontTx/>
              <a:buNone/>
              <a:tabLst/>
              <a:defRPr/>
            </a:pPr>
            <a:fld id="{C9217D81-0849-452E-8FA2-C43A5D046C5A}" type="slidenum">
              <a:rPr kumimoji="0" lang="en-US" sz="2600" b="0" i="0" u="none" strike="noStrike" kern="0" cap="none" spc="0" normalizeH="0" baseline="0" noProof="0">
                <a:ln>
                  <a:noFill/>
                </a:ln>
                <a:solidFill>
                  <a:sysClr val="windowText" lastClr="000000"/>
                </a:solidFill>
                <a:effectLst/>
                <a:uLnTx/>
                <a:uFillTx/>
                <a:latin typeface="Calibri" panose="020F0502020204030204" pitchFamily="34" charset="0"/>
                <a:ea typeface="+mn-ea"/>
                <a:cs typeface="Calibri" panose="020F0502020204030204" pitchFamily="34" charset="0"/>
              </a:rPr>
              <a:pPr marL="0" marR="0" lvl="0" indent="0" algn="l" defTabSz="1345658" rtl="0" eaLnBrk="1" fontAlgn="auto" latinLnBrk="0" hangingPunct="1">
                <a:lnSpc>
                  <a:spcPct val="100000"/>
                </a:lnSpc>
                <a:spcBef>
                  <a:spcPts val="0"/>
                </a:spcBef>
                <a:spcAft>
                  <a:spcPts val="0"/>
                </a:spcAft>
                <a:buClrTx/>
                <a:buSzTx/>
                <a:buFontTx/>
                <a:buNone/>
                <a:tabLst/>
                <a:defRPr/>
              </a:pPr>
              <a:t>18</a:t>
            </a:fld>
            <a:endParaRPr kumimoji="0" lang="en-US" sz="26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74754" name="Rectangle 2"/>
          <p:cNvSpPr>
            <a:spLocks noGrp="1" noRot="1" noChangeAspect="1" noChangeArrowheads="1" noTextEdit="1"/>
          </p:cNvSpPr>
          <p:nvPr>
            <p:ph type="sldImg"/>
          </p:nvPr>
        </p:nvSpPr>
        <p:spPr>
          <a:xfrm>
            <a:off x="1928813" y="1954213"/>
            <a:ext cx="10460037" cy="7845425"/>
          </a:xfrm>
          <a:ln/>
        </p:spPr>
      </p:sp>
      <p:sp>
        <p:nvSpPr>
          <p:cNvPr id="74755" name="Rectangle 3"/>
          <p:cNvSpPr>
            <a:spLocks noGrp="1" noChangeArrowheads="1"/>
          </p:cNvSpPr>
          <p:nvPr>
            <p:ph type="body" idx="1"/>
          </p:nvPr>
        </p:nvSpPr>
        <p:spPr/>
        <p:txBody>
          <a:bodyPr/>
          <a:lstStyle/>
          <a:p>
            <a:r>
              <a:rPr lang="en-US"/>
              <a:t>-&gt; http://cloudera-todd.s3.amazonaws.com/nosql.pdf</a:t>
            </a:r>
          </a:p>
        </p:txBody>
      </p:sp>
    </p:spTree>
    <p:extLst>
      <p:ext uri="{BB962C8B-B14F-4D97-AF65-F5344CB8AC3E}">
        <p14:creationId xmlns:p14="http://schemas.microsoft.com/office/powerpoint/2010/main" val="1512841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980646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848537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968724A-3008-4EEB-A9D6-D2FA4395264D}" type="slidenum">
              <a:rPr lang="pt-BR" altLang="pt-BR" smtClean="0"/>
              <a:pPr>
                <a:defRPr/>
              </a:pPr>
              <a:t>85</a:t>
            </a:fld>
            <a:endParaRPr lang="pt-BR" altLang="pt-BR"/>
          </a:p>
        </p:txBody>
      </p:sp>
    </p:spTree>
    <p:extLst>
      <p:ext uri="{BB962C8B-B14F-4D97-AF65-F5344CB8AC3E}">
        <p14:creationId xmlns:p14="http://schemas.microsoft.com/office/powerpoint/2010/main" val="3115146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latin typeface="Arial" panose="020B0604020202020204" pitchFamily="34" charset="0"/>
            </a:endParaRPr>
          </a:p>
        </p:txBody>
      </p:sp>
    </p:spTree>
    <p:extLst>
      <p:ext uri="{BB962C8B-B14F-4D97-AF65-F5344CB8AC3E}">
        <p14:creationId xmlns:p14="http://schemas.microsoft.com/office/powerpoint/2010/main" val="4159874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565275" y="1681163"/>
            <a:ext cx="11188700" cy="8391525"/>
          </a:xfrm>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a:xfrm>
            <a:off x="8110549" y="21269013"/>
            <a:ext cx="6205383" cy="1118327"/>
          </a:xfrm>
          <a:prstGeom prst="rect">
            <a:avLst/>
          </a:prstGeom>
        </p:spPr>
        <p:txBody>
          <a:bodyPr lIns="198040" tIns="99020" rIns="198040" bIns="99020"/>
          <a:lstStyle/>
          <a:p>
            <a:pPr marL="0" marR="0" lvl="0" indent="0" algn="l" defTabSz="1980403" rtl="0" eaLnBrk="1" fontAlgn="auto" latinLnBrk="0" hangingPunct="1">
              <a:lnSpc>
                <a:spcPct val="100000"/>
              </a:lnSpc>
              <a:spcBef>
                <a:spcPts val="0"/>
              </a:spcBef>
              <a:spcAft>
                <a:spcPts val="0"/>
              </a:spcAft>
              <a:buClrTx/>
              <a:buSzTx/>
              <a:buFontTx/>
              <a:buNone/>
              <a:tabLst/>
              <a:defRPr/>
            </a:pPr>
            <a:fld id="{8E6D402E-7FC0-42D9-A9D1-46F652B56A66}" type="slidenum">
              <a:rPr kumimoji="0" lang="pt-BR" sz="52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pPr marL="0" marR="0" lvl="0" indent="0" algn="l" defTabSz="1980403" rtl="0" eaLnBrk="1" fontAlgn="auto" latinLnBrk="0" hangingPunct="1">
                <a:lnSpc>
                  <a:spcPct val="100000"/>
                </a:lnSpc>
                <a:spcBef>
                  <a:spcPts val="0"/>
                </a:spcBef>
                <a:spcAft>
                  <a:spcPts val="0"/>
                </a:spcAft>
                <a:buClrTx/>
                <a:buSzTx/>
                <a:buFontTx/>
                <a:buNone/>
                <a:tabLst/>
                <a:defRPr/>
              </a:pPr>
              <a:t>8</a:t>
            </a:fld>
            <a:endParaRPr kumimoji="0" lang="pt-BR" sz="52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735637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w="9525"/>
        </p:spPr>
        <p:txBody>
          <a:bodyPr/>
          <a:lstStyle/>
          <a:p>
            <a:endParaRPr lang="pt-BR"/>
          </a:p>
        </p:txBody>
      </p:sp>
    </p:spTree>
    <p:extLst>
      <p:ext uri="{BB962C8B-B14F-4D97-AF65-F5344CB8AC3E}">
        <p14:creationId xmlns:p14="http://schemas.microsoft.com/office/powerpoint/2010/main" val="2768215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w="9525"/>
        </p:spPr>
        <p:txBody>
          <a:bodyPr/>
          <a:lstStyle/>
          <a:p>
            <a:endParaRPr lang="pt-BR"/>
          </a:p>
        </p:txBody>
      </p:sp>
    </p:spTree>
    <p:extLst>
      <p:ext uri="{BB962C8B-B14F-4D97-AF65-F5344CB8AC3E}">
        <p14:creationId xmlns:p14="http://schemas.microsoft.com/office/powerpoint/2010/main" val="1927610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w="9525"/>
        </p:spPr>
        <p:txBody>
          <a:bodyPr/>
          <a:lstStyle/>
          <a:p>
            <a:endParaRPr lang="pt-BR"/>
          </a:p>
        </p:txBody>
      </p:sp>
    </p:spTree>
    <p:extLst>
      <p:ext uri="{BB962C8B-B14F-4D97-AF65-F5344CB8AC3E}">
        <p14:creationId xmlns:p14="http://schemas.microsoft.com/office/powerpoint/2010/main" val="80989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8110446" y="21269051"/>
            <a:ext cx="6205579" cy="1118060"/>
          </a:xfrm>
          <a:prstGeom prst="rect">
            <a:avLst/>
          </a:prstGeom>
          <a:ln/>
        </p:spPr>
        <p:txBody>
          <a:bodyPr lIns="198040" tIns="99020" rIns="198040" bIns="99020"/>
          <a:lstStyle/>
          <a:p>
            <a:pPr marL="0" marR="0" lvl="0" indent="0" algn="l" defTabSz="1345658" rtl="0" eaLnBrk="1" fontAlgn="auto" latinLnBrk="0" hangingPunct="1">
              <a:lnSpc>
                <a:spcPct val="100000"/>
              </a:lnSpc>
              <a:spcBef>
                <a:spcPts val="0"/>
              </a:spcBef>
              <a:spcAft>
                <a:spcPts val="0"/>
              </a:spcAft>
              <a:buClrTx/>
              <a:buSzTx/>
              <a:buFontTx/>
              <a:buNone/>
              <a:tabLst/>
              <a:defRPr/>
            </a:pPr>
            <a:fld id="{F94B5B47-85D7-4F71-A63B-9B1C88B1F9D4}" type="slidenum">
              <a:rPr kumimoji="0" lang="en-US" sz="2600" b="0" i="0" u="none" strike="noStrike" kern="0" cap="none" spc="0" normalizeH="0" baseline="0" noProof="0">
                <a:ln>
                  <a:noFill/>
                </a:ln>
                <a:solidFill>
                  <a:sysClr val="windowText" lastClr="000000"/>
                </a:solidFill>
                <a:effectLst/>
                <a:uLnTx/>
                <a:uFillTx/>
                <a:latin typeface="Calibri" panose="020F0502020204030204" pitchFamily="34" charset="0"/>
                <a:ea typeface="+mn-ea"/>
                <a:cs typeface="Calibri" panose="020F0502020204030204" pitchFamily="34" charset="0"/>
              </a:rPr>
              <a:pPr marL="0" marR="0" lvl="0" indent="0" algn="l" defTabSz="1345658" rtl="0" eaLnBrk="1" fontAlgn="auto" latinLnBrk="0" hangingPunct="1">
                <a:lnSpc>
                  <a:spcPct val="100000"/>
                </a:lnSpc>
                <a:spcBef>
                  <a:spcPts val="0"/>
                </a:spcBef>
                <a:spcAft>
                  <a:spcPts val="0"/>
                </a:spcAft>
                <a:buClrTx/>
                <a:buSzTx/>
                <a:buFontTx/>
                <a:buNone/>
                <a:tabLst/>
                <a:defRPr/>
              </a:pPr>
              <a:t>14</a:t>
            </a:fld>
            <a:endParaRPr kumimoji="0" lang="en-US" sz="26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41986" name="Rectangle 2"/>
          <p:cNvSpPr>
            <a:spLocks noGrp="1" noRot="1" noChangeAspect="1" noChangeArrowheads="1" noTextEdit="1"/>
          </p:cNvSpPr>
          <p:nvPr>
            <p:ph type="sldImg"/>
          </p:nvPr>
        </p:nvSpPr>
        <p:spPr>
          <a:xfrm>
            <a:off x="1928813" y="1954213"/>
            <a:ext cx="10460037" cy="7845425"/>
          </a:xfrm>
          <a:ln/>
        </p:spPr>
      </p:sp>
      <p:sp>
        <p:nvSpPr>
          <p:cNvPr id="4198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785246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8110446" y="21269051"/>
            <a:ext cx="6205579" cy="1118060"/>
          </a:xfrm>
          <a:prstGeom prst="rect">
            <a:avLst/>
          </a:prstGeom>
          <a:ln/>
        </p:spPr>
        <p:txBody>
          <a:bodyPr lIns="198040" tIns="99020" rIns="198040" bIns="99020"/>
          <a:lstStyle/>
          <a:p>
            <a:pPr marL="0" marR="0" lvl="0" indent="0" algn="l" defTabSz="1345658" rtl="0" eaLnBrk="1" fontAlgn="auto" latinLnBrk="0" hangingPunct="1">
              <a:lnSpc>
                <a:spcPct val="100000"/>
              </a:lnSpc>
              <a:spcBef>
                <a:spcPts val="0"/>
              </a:spcBef>
              <a:spcAft>
                <a:spcPts val="0"/>
              </a:spcAft>
              <a:buClrTx/>
              <a:buSzTx/>
              <a:buFontTx/>
              <a:buNone/>
              <a:tabLst/>
              <a:defRPr/>
            </a:pPr>
            <a:fld id="{C9217D81-0849-452E-8FA2-C43A5D046C5A}" type="slidenum">
              <a:rPr kumimoji="0" lang="en-US" sz="2600" b="0" i="0" u="none" strike="noStrike" kern="0" cap="none" spc="0" normalizeH="0" baseline="0" noProof="0">
                <a:ln>
                  <a:noFill/>
                </a:ln>
                <a:solidFill>
                  <a:sysClr val="windowText" lastClr="000000"/>
                </a:solidFill>
                <a:effectLst/>
                <a:uLnTx/>
                <a:uFillTx/>
                <a:latin typeface="Calibri" panose="020F0502020204030204" pitchFamily="34" charset="0"/>
                <a:ea typeface="+mn-ea"/>
                <a:cs typeface="Calibri" panose="020F0502020204030204" pitchFamily="34" charset="0"/>
              </a:rPr>
              <a:pPr marL="0" marR="0" lvl="0" indent="0" algn="l" defTabSz="1345658" rtl="0" eaLnBrk="1" fontAlgn="auto" latinLnBrk="0" hangingPunct="1">
                <a:lnSpc>
                  <a:spcPct val="100000"/>
                </a:lnSpc>
                <a:spcBef>
                  <a:spcPts val="0"/>
                </a:spcBef>
                <a:spcAft>
                  <a:spcPts val="0"/>
                </a:spcAft>
                <a:buClrTx/>
                <a:buSzTx/>
                <a:buFontTx/>
                <a:buNone/>
                <a:tabLst/>
                <a:defRPr/>
              </a:pPr>
              <a:t>15</a:t>
            </a:fld>
            <a:endParaRPr kumimoji="0" lang="en-US" sz="26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74754" name="Rectangle 2"/>
          <p:cNvSpPr>
            <a:spLocks noGrp="1" noRot="1" noChangeAspect="1" noChangeArrowheads="1" noTextEdit="1"/>
          </p:cNvSpPr>
          <p:nvPr>
            <p:ph type="sldImg"/>
          </p:nvPr>
        </p:nvSpPr>
        <p:spPr>
          <a:xfrm>
            <a:off x="1928813" y="1954213"/>
            <a:ext cx="10460037" cy="7845425"/>
          </a:xfrm>
          <a:ln/>
        </p:spPr>
      </p:sp>
      <p:sp>
        <p:nvSpPr>
          <p:cNvPr id="74755" name="Rectangle 3"/>
          <p:cNvSpPr>
            <a:spLocks noGrp="1" noChangeArrowheads="1"/>
          </p:cNvSpPr>
          <p:nvPr>
            <p:ph type="body" idx="1"/>
          </p:nvPr>
        </p:nvSpPr>
        <p:spPr/>
        <p:txBody>
          <a:bodyPr/>
          <a:lstStyle/>
          <a:p>
            <a:r>
              <a:rPr lang="en-US"/>
              <a:t>-&gt; http://cloudera-todd.s3.amazonaws.com/nosql.pdf</a:t>
            </a:r>
          </a:p>
        </p:txBody>
      </p:sp>
    </p:spTree>
    <p:extLst>
      <p:ext uri="{BB962C8B-B14F-4D97-AF65-F5344CB8AC3E}">
        <p14:creationId xmlns:p14="http://schemas.microsoft.com/office/powerpoint/2010/main" val="1058287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8110446" y="21269051"/>
            <a:ext cx="6205579" cy="1118060"/>
          </a:xfrm>
          <a:prstGeom prst="rect">
            <a:avLst/>
          </a:prstGeom>
          <a:ln/>
        </p:spPr>
        <p:txBody>
          <a:bodyPr lIns="198040" tIns="99020" rIns="198040" bIns="99020"/>
          <a:lstStyle/>
          <a:p>
            <a:pPr marL="0" marR="0" lvl="0" indent="0" algn="l" defTabSz="1345658" rtl="0" eaLnBrk="1" fontAlgn="auto" latinLnBrk="0" hangingPunct="1">
              <a:lnSpc>
                <a:spcPct val="100000"/>
              </a:lnSpc>
              <a:spcBef>
                <a:spcPts val="0"/>
              </a:spcBef>
              <a:spcAft>
                <a:spcPts val="0"/>
              </a:spcAft>
              <a:buClrTx/>
              <a:buSzTx/>
              <a:buFontTx/>
              <a:buNone/>
              <a:tabLst/>
              <a:defRPr/>
            </a:pPr>
            <a:fld id="{C9217D81-0849-452E-8FA2-C43A5D046C5A}" type="slidenum">
              <a:rPr kumimoji="0" lang="en-US" sz="2600" b="0" i="0" u="none" strike="noStrike" kern="0" cap="none" spc="0" normalizeH="0" baseline="0" noProof="0">
                <a:ln>
                  <a:noFill/>
                </a:ln>
                <a:solidFill>
                  <a:sysClr val="windowText" lastClr="000000"/>
                </a:solidFill>
                <a:effectLst/>
                <a:uLnTx/>
                <a:uFillTx/>
                <a:latin typeface="Calibri" panose="020F0502020204030204" pitchFamily="34" charset="0"/>
                <a:ea typeface="+mn-ea"/>
                <a:cs typeface="Calibri" panose="020F0502020204030204" pitchFamily="34" charset="0"/>
              </a:rPr>
              <a:pPr marL="0" marR="0" lvl="0" indent="0" algn="l" defTabSz="1345658" rtl="0" eaLnBrk="1" fontAlgn="auto" latinLnBrk="0" hangingPunct="1">
                <a:lnSpc>
                  <a:spcPct val="100000"/>
                </a:lnSpc>
                <a:spcBef>
                  <a:spcPts val="0"/>
                </a:spcBef>
                <a:spcAft>
                  <a:spcPts val="0"/>
                </a:spcAft>
                <a:buClrTx/>
                <a:buSzTx/>
                <a:buFontTx/>
                <a:buNone/>
                <a:tabLst/>
                <a:defRPr/>
              </a:pPr>
              <a:t>16</a:t>
            </a:fld>
            <a:endParaRPr kumimoji="0" lang="en-US" sz="26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74754" name="Rectangle 2"/>
          <p:cNvSpPr>
            <a:spLocks noGrp="1" noRot="1" noChangeAspect="1" noChangeArrowheads="1" noTextEdit="1"/>
          </p:cNvSpPr>
          <p:nvPr>
            <p:ph type="sldImg"/>
          </p:nvPr>
        </p:nvSpPr>
        <p:spPr>
          <a:xfrm>
            <a:off x="1928813" y="1954213"/>
            <a:ext cx="10460037" cy="7845425"/>
          </a:xfrm>
          <a:ln/>
        </p:spPr>
      </p:sp>
      <p:sp>
        <p:nvSpPr>
          <p:cNvPr id="74755" name="Rectangle 3"/>
          <p:cNvSpPr>
            <a:spLocks noGrp="1" noChangeArrowheads="1"/>
          </p:cNvSpPr>
          <p:nvPr>
            <p:ph type="body" idx="1"/>
          </p:nvPr>
        </p:nvSpPr>
        <p:spPr/>
        <p:txBody>
          <a:bodyPr/>
          <a:lstStyle/>
          <a:p>
            <a:r>
              <a:rPr lang="en-US"/>
              <a:t>-&gt; http://cloudera-todd.s3.amazonaws.com/nosql.pdf</a:t>
            </a:r>
          </a:p>
        </p:txBody>
      </p:sp>
    </p:spTree>
    <p:extLst>
      <p:ext uri="{BB962C8B-B14F-4D97-AF65-F5344CB8AC3E}">
        <p14:creationId xmlns:p14="http://schemas.microsoft.com/office/powerpoint/2010/main" val="2389781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8110446" y="21269051"/>
            <a:ext cx="6205579" cy="1118060"/>
          </a:xfrm>
          <a:prstGeom prst="rect">
            <a:avLst/>
          </a:prstGeom>
          <a:ln/>
        </p:spPr>
        <p:txBody>
          <a:bodyPr lIns="198040" tIns="99020" rIns="198040" bIns="99020"/>
          <a:lstStyle/>
          <a:p>
            <a:pPr marL="0" marR="0" lvl="0" indent="0" algn="l" defTabSz="1345658" rtl="0" eaLnBrk="1" fontAlgn="auto" latinLnBrk="0" hangingPunct="1">
              <a:lnSpc>
                <a:spcPct val="100000"/>
              </a:lnSpc>
              <a:spcBef>
                <a:spcPts val="0"/>
              </a:spcBef>
              <a:spcAft>
                <a:spcPts val="0"/>
              </a:spcAft>
              <a:buClrTx/>
              <a:buSzTx/>
              <a:buFontTx/>
              <a:buNone/>
              <a:tabLst/>
              <a:defRPr/>
            </a:pPr>
            <a:fld id="{4E89E497-06E1-4C0E-98D9-D618DDC6CA5F}" type="slidenum">
              <a:rPr kumimoji="0" lang="en-US" sz="2600" b="0" i="0" u="none" strike="noStrike" kern="0" cap="none" spc="0" normalizeH="0" baseline="0" noProof="0">
                <a:ln>
                  <a:noFill/>
                </a:ln>
                <a:solidFill>
                  <a:sysClr val="windowText" lastClr="000000"/>
                </a:solidFill>
                <a:effectLst/>
                <a:uLnTx/>
                <a:uFillTx/>
                <a:latin typeface="Calibri" panose="020F0502020204030204" pitchFamily="34" charset="0"/>
                <a:ea typeface="+mn-ea"/>
                <a:cs typeface="Calibri" panose="020F0502020204030204" pitchFamily="34" charset="0"/>
              </a:rPr>
              <a:pPr marL="0" marR="0" lvl="0" indent="0" algn="l" defTabSz="1345658" rtl="0" eaLnBrk="1" fontAlgn="auto" latinLnBrk="0" hangingPunct="1">
                <a:lnSpc>
                  <a:spcPct val="100000"/>
                </a:lnSpc>
                <a:spcBef>
                  <a:spcPts val="0"/>
                </a:spcBef>
                <a:spcAft>
                  <a:spcPts val="0"/>
                </a:spcAft>
                <a:buClrTx/>
                <a:buSzTx/>
                <a:buFontTx/>
                <a:buNone/>
                <a:tabLst/>
                <a:defRPr/>
              </a:pPr>
              <a:t>17</a:t>
            </a:fld>
            <a:endParaRPr kumimoji="0" lang="en-US" sz="26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44034" name="Rectangle 2"/>
          <p:cNvSpPr>
            <a:spLocks noGrp="1" noRot="1" noChangeAspect="1" noChangeArrowheads="1" noTextEdit="1"/>
          </p:cNvSpPr>
          <p:nvPr>
            <p:ph type="sldImg"/>
          </p:nvPr>
        </p:nvSpPr>
        <p:spPr>
          <a:xfrm>
            <a:off x="1928813" y="1954213"/>
            <a:ext cx="10460037" cy="7845425"/>
          </a:xfrm>
          <a:ln/>
        </p:spPr>
      </p:sp>
      <p:sp>
        <p:nvSpPr>
          <p:cNvPr id="4403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380381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extLst>
      <p:ext uri="{BB962C8B-B14F-4D97-AF65-F5344CB8AC3E}">
        <p14:creationId xmlns:p14="http://schemas.microsoft.com/office/powerpoint/2010/main" val="523364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83373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91880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913408" y="332656"/>
            <a:ext cx="8229600" cy="585152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454352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lvl1pPr>
              <a:defRPr>
                <a:solidFill>
                  <a:schemeClr val="bg2"/>
                </a:solidFill>
              </a:defRPr>
            </a:lvl1p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extLst>
      <p:ext uri="{BB962C8B-B14F-4D97-AF65-F5344CB8AC3E}">
        <p14:creationId xmlns:p14="http://schemas.microsoft.com/office/powerpoint/2010/main" val="4092740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46236" y="701824"/>
            <a:ext cx="8229600" cy="1143000"/>
          </a:xfrm>
          <a:prstGeom prst="rect">
            <a:avLst/>
          </a:prstGeom>
        </p:spPr>
        <p:txBody>
          <a:bodyPr/>
          <a:lstStyle>
            <a:lvl1pPr>
              <a:defRPr>
                <a:solidFill>
                  <a:schemeClr val="bg2"/>
                </a:solidFill>
              </a:defRPr>
            </a:lvl1pPr>
          </a:lstStyle>
          <a:p>
            <a:r>
              <a:rPr lang="pt-BR" dirty="0"/>
              <a:t>Clique para editar o estilo do título mestre</a:t>
            </a:r>
          </a:p>
        </p:txBody>
      </p:sp>
      <p:sp>
        <p:nvSpPr>
          <p:cNvPr id="3" name="Espaço Reservado para Conteúdo 2"/>
          <p:cNvSpPr>
            <a:spLocks noGrp="1"/>
          </p:cNvSpPr>
          <p:nvPr>
            <p:ph idx="1"/>
          </p:nvPr>
        </p:nvSpPr>
        <p:spPr>
          <a:xfrm>
            <a:off x="446236" y="2060849"/>
            <a:ext cx="8229600" cy="3600400"/>
          </a:xfrm>
          <a:prstGeom prst="rect">
            <a:avLst/>
          </a:prstGeom>
          <a:solidFill>
            <a:schemeClr val="tx1"/>
          </a:solidFill>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TextBox 7">
            <a:extLst>
              <a:ext uri="{FF2B5EF4-FFF2-40B4-BE49-F238E27FC236}">
                <a16:creationId xmlns:a16="http://schemas.microsoft.com/office/drawing/2014/main" id="{23414F88-C105-490D-9CEC-496E65321C00}"/>
              </a:ext>
            </a:extLst>
          </p:cNvPr>
          <p:cNvSpPr txBox="1"/>
          <p:nvPr userDrawn="1"/>
        </p:nvSpPr>
        <p:spPr>
          <a:xfrm>
            <a:off x="7092280" y="6237312"/>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a:solidFill>
                <a:schemeClr val="bg1"/>
              </a:solidFill>
              <a:latin typeface="Gotham-Bold"/>
              <a:ea typeface="Gotham-Bold"/>
              <a:cs typeface="Gotham-Bold"/>
            </a:endParaRPr>
          </a:p>
        </p:txBody>
      </p:sp>
    </p:spTree>
    <p:extLst>
      <p:ext uri="{BB962C8B-B14F-4D97-AF65-F5344CB8AC3E}">
        <p14:creationId xmlns:p14="http://schemas.microsoft.com/office/powerpoint/2010/main" val="2127789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pic>
        <p:nvPicPr>
          <p:cNvPr id="4" name="Imagem 3"/>
          <p:cNvPicPr>
            <a:picLocks noChangeAspect="1"/>
          </p:cNvPicPr>
          <p:nvPr userDrawn="1"/>
        </p:nvPicPr>
        <p:blipFill>
          <a:blip r:embed="rId2"/>
          <a:stretch>
            <a:fillRect/>
          </a:stretch>
        </p:blipFill>
        <p:spPr>
          <a:xfrm>
            <a:off x="-108520" y="-27384"/>
            <a:ext cx="9334500" cy="6877050"/>
          </a:xfrm>
          <a:prstGeom prst="rect">
            <a:avLst/>
          </a:prstGeom>
        </p:spPr>
      </p:pic>
      <p:sp>
        <p:nvSpPr>
          <p:cNvPr id="5" name="Título 1"/>
          <p:cNvSpPr>
            <a:spLocks noGrp="1"/>
          </p:cNvSpPr>
          <p:nvPr>
            <p:ph type="title"/>
          </p:nvPr>
        </p:nvSpPr>
        <p:spPr>
          <a:xfrm>
            <a:off x="446236" y="701823"/>
            <a:ext cx="8229600" cy="664121"/>
          </a:xfrm>
          <a:prstGeom prst="rect">
            <a:avLst/>
          </a:prstGeom>
        </p:spPr>
        <p:txBody>
          <a:bodyPr/>
          <a:lstStyle>
            <a:lvl1pPr>
              <a:defRPr sz="2800" i="0">
                <a:solidFill>
                  <a:schemeClr val="bg2"/>
                </a:solidFill>
              </a:defRPr>
            </a:lvl1pPr>
          </a:lstStyle>
          <a:p>
            <a:r>
              <a:rPr lang="pt-BR" dirty="0"/>
              <a:t>Clique para editar o estilo do título mestre</a:t>
            </a:r>
          </a:p>
        </p:txBody>
      </p:sp>
      <p:sp>
        <p:nvSpPr>
          <p:cNvPr id="6" name="Espaço Reservado para Conteúdo 2"/>
          <p:cNvSpPr>
            <a:spLocks noGrp="1"/>
          </p:cNvSpPr>
          <p:nvPr>
            <p:ph idx="1"/>
          </p:nvPr>
        </p:nvSpPr>
        <p:spPr>
          <a:xfrm>
            <a:off x="446236" y="1628800"/>
            <a:ext cx="8229600" cy="4958011"/>
          </a:xfrm>
          <a:prstGeom prst="rect">
            <a:avLst/>
          </a:prstGeom>
        </p:spPr>
        <p:txBody>
          <a:bodyPr/>
          <a:lstStyle>
            <a:lvl1pPr>
              <a:defRPr i="0"/>
            </a:lvl1pPr>
            <a:lvl2pPr>
              <a:defRPr i="0"/>
            </a:lvl2pPr>
            <a:lvl3pPr>
              <a:defRPr i="0"/>
            </a:lvl3pPr>
            <a:lvl4pPr>
              <a:defRPr i="0"/>
            </a:lvl4pPr>
            <a:lvl5pPr>
              <a:defRPr i="0"/>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3422164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0519973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958530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Tree>
    <p:extLst>
      <p:ext uri="{BB962C8B-B14F-4D97-AF65-F5344CB8AC3E}">
        <p14:creationId xmlns:p14="http://schemas.microsoft.com/office/powerpoint/2010/main" val="2175828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147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2040060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3560886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913081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184767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3828505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707905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sz="half" idx="1"/>
          </p:nvPr>
        </p:nvSpPr>
        <p:spPr>
          <a:xfrm>
            <a:off x="457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3185834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Box 7"/>
          <p:cNvSpPr txBox="1"/>
          <p:nvPr userDrawn="1"/>
        </p:nvSpPr>
        <p:spPr>
          <a:xfrm>
            <a:off x="7092280" y="6237312"/>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a:solidFill>
                <a:schemeClr val="bg1"/>
              </a:solidFill>
              <a:latin typeface="Gotham-Bold"/>
              <a:ea typeface="Gotham-Bold"/>
              <a:cs typeface="Gotham-Bold"/>
            </a:endParaRPr>
          </a:p>
        </p:txBody>
      </p:sp>
      <p:sp>
        <p:nvSpPr>
          <p:cNvPr id="7" name="Rectangle 9"/>
          <p:cNvSpPr/>
          <p:nvPr userDrawn="1"/>
        </p:nvSpPr>
        <p:spPr>
          <a:xfrm>
            <a:off x="0" y="0"/>
            <a:ext cx="9144000" cy="7937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6825407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D6AC2196-8EC7-4AD7-ABA0-162F4C86ECE2}"/>
              </a:ext>
            </a:extLst>
          </p:cNvPr>
          <p:cNvSpPr txBox="1"/>
          <p:nvPr userDrawn="1"/>
        </p:nvSpPr>
        <p:spPr>
          <a:xfrm>
            <a:off x="7092280" y="6237312"/>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a:solidFill>
                <a:schemeClr val="bg1"/>
              </a:solidFill>
              <a:latin typeface="Gotham-Bold"/>
              <a:ea typeface="Gotham-Bold"/>
              <a:cs typeface="Gotham-Bold"/>
            </a:endParaRPr>
          </a:p>
        </p:txBody>
      </p:sp>
    </p:spTree>
    <p:extLst>
      <p:ext uri="{BB962C8B-B14F-4D97-AF65-F5344CB8AC3E}">
        <p14:creationId xmlns:p14="http://schemas.microsoft.com/office/powerpoint/2010/main" val="30497224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ClipArt">
  <p:cSld name="Título, texto e clip-art">
    <p:spTree>
      <p:nvGrpSpPr>
        <p:cNvPr id="1" name=""/>
        <p:cNvGrpSpPr/>
        <p:nvPr/>
      </p:nvGrpSpPr>
      <p:grpSpPr>
        <a:xfrm>
          <a:off x="0" y="0"/>
          <a:ext cx="0" cy="0"/>
          <a:chOff x="0" y="0"/>
          <a:chExt cx="0" cy="0"/>
        </a:xfrm>
      </p:grpSpPr>
      <p:sp>
        <p:nvSpPr>
          <p:cNvPr id="2" name="Título 1"/>
          <p:cNvSpPr>
            <a:spLocks noGrp="1"/>
          </p:cNvSpPr>
          <p:nvPr>
            <p:ph type="title"/>
          </p:nvPr>
        </p:nvSpPr>
        <p:spPr>
          <a:xfrm>
            <a:off x="468313" y="260353"/>
            <a:ext cx="8229600" cy="454007"/>
          </a:xfrm>
        </p:spPr>
        <p:txBody>
          <a:bodyPr/>
          <a:lstStyle>
            <a:lvl1pPr>
              <a:defRPr sz="3200"/>
            </a:lvl1pPr>
          </a:lstStyle>
          <a:p>
            <a:r>
              <a:rPr lang="pt-BR" dirty="0"/>
              <a:t>Clique para editar o estilo do título mestre</a:t>
            </a:r>
          </a:p>
        </p:txBody>
      </p:sp>
      <p:sp>
        <p:nvSpPr>
          <p:cNvPr id="3" name="Espaço Reservado para Texto 2"/>
          <p:cNvSpPr>
            <a:spLocks noGrp="1"/>
          </p:cNvSpPr>
          <p:nvPr>
            <p:ph type="body" sz="half" idx="1"/>
          </p:nvPr>
        </p:nvSpPr>
        <p:spPr>
          <a:xfrm>
            <a:off x="971555" y="1989139"/>
            <a:ext cx="3505200" cy="4114800"/>
          </a:xfrm>
        </p:spPr>
        <p:txBody>
          <a:bodyPr/>
          <a:lstStyle>
            <a:lvl1pPr>
              <a:defRPr/>
            </a:lvl1pPr>
            <a:lvl2pPr>
              <a:defRPr/>
            </a:lvl2pPr>
            <a:lvl3pPr>
              <a:defRPr/>
            </a:lvl3pPr>
            <a:lvl4pPr>
              <a:defRPr/>
            </a:lvl4pPr>
            <a:lvl5pPr>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Clip-art 3"/>
          <p:cNvSpPr>
            <a:spLocks noGrp="1"/>
          </p:cNvSpPr>
          <p:nvPr>
            <p:ph type="clipArt" sz="half" idx="2"/>
          </p:nvPr>
        </p:nvSpPr>
        <p:spPr>
          <a:xfrm>
            <a:off x="4629155" y="1989139"/>
            <a:ext cx="3505200" cy="4114800"/>
          </a:xfrm>
        </p:spPr>
        <p:txBody>
          <a:bodyPr/>
          <a:lstStyle>
            <a:lvl1pPr>
              <a:defRPr/>
            </a:lvl1pPr>
          </a:lstStyle>
          <a:p>
            <a:pPr lvl="0"/>
            <a:endParaRPr lang="pt-BR" noProof="0" dirty="0"/>
          </a:p>
        </p:txBody>
      </p:sp>
      <p:sp>
        <p:nvSpPr>
          <p:cNvPr id="5" name="TextBox 7">
            <a:extLst>
              <a:ext uri="{FF2B5EF4-FFF2-40B4-BE49-F238E27FC236}">
                <a16:creationId xmlns:a16="http://schemas.microsoft.com/office/drawing/2014/main" id="{241FE31E-1160-4D58-8470-9C0F0BE77EA4}"/>
              </a:ext>
            </a:extLst>
          </p:cNvPr>
          <p:cNvSpPr txBox="1"/>
          <p:nvPr userDrawn="1"/>
        </p:nvSpPr>
        <p:spPr>
          <a:xfrm>
            <a:off x="7092280" y="6237312"/>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a:solidFill>
                <a:schemeClr val="bg1"/>
              </a:solidFill>
              <a:latin typeface="Gotham-Bold"/>
              <a:ea typeface="Gotham-Bold"/>
              <a:cs typeface="Gotham-Bold"/>
            </a:endParaRPr>
          </a:p>
        </p:txBody>
      </p:sp>
    </p:spTree>
    <p:extLst>
      <p:ext uri="{BB962C8B-B14F-4D97-AF65-F5344CB8AC3E}">
        <p14:creationId xmlns:p14="http://schemas.microsoft.com/office/powerpoint/2010/main" val="35204664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ayout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779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Tree>
    <p:extLst>
      <p:ext uri="{BB962C8B-B14F-4D97-AF65-F5344CB8AC3E}">
        <p14:creationId xmlns:p14="http://schemas.microsoft.com/office/powerpoint/2010/main" val="33794092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extLst>
      <p:ext uri="{BB962C8B-B14F-4D97-AF65-F5344CB8AC3E}">
        <p14:creationId xmlns:p14="http://schemas.microsoft.com/office/powerpoint/2010/main" val="3248073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2566" y="188640"/>
            <a:ext cx="7200652" cy="763588"/>
          </a:xfrm>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542612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Tree>
    <p:extLst>
      <p:ext uri="{BB962C8B-B14F-4D97-AF65-F5344CB8AC3E}">
        <p14:creationId xmlns:p14="http://schemas.microsoft.com/office/powerpoint/2010/main" val="5273391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395536" y="188640"/>
            <a:ext cx="7200652" cy="763588"/>
          </a:xfrm>
        </p:spPr>
        <p:txBody>
          <a:bodyPr/>
          <a:lstStyle/>
          <a:p>
            <a:r>
              <a:rPr lang="pt-BR"/>
              <a:t>Clique para editar o estilo do título mestre</a:t>
            </a:r>
          </a:p>
        </p:txBody>
      </p:sp>
      <p:sp>
        <p:nvSpPr>
          <p:cNvPr id="3" name="Espaço Reservado para Conteúdo 2"/>
          <p:cNvSpPr>
            <a:spLocks noGrp="1"/>
          </p:cNvSpPr>
          <p:nvPr>
            <p:ph sz="half" idx="1"/>
          </p:nvPr>
        </p:nvSpPr>
        <p:spPr>
          <a:xfrm>
            <a:off x="179388" y="1050925"/>
            <a:ext cx="4316412" cy="5473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050925"/>
            <a:ext cx="4316413" cy="5473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775871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139136" cy="562074"/>
          </a:xfrm>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8373316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Tree>
    <p:extLst>
      <p:ext uri="{BB962C8B-B14F-4D97-AF65-F5344CB8AC3E}">
        <p14:creationId xmlns:p14="http://schemas.microsoft.com/office/powerpoint/2010/main" val="27219019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447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31156526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29633058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907414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7495045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724650" y="0"/>
            <a:ext cx="2239963" cy="6524625"/>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0" y="0"/>
            <a:ext cx="6572250" cy="6524625"/>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0846963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51F9E6B-1B1D-4E49-B569-3AD3D7FDEE33}"/>
              </a:ext>
            </a:extLst>
          </p:cNvPr>
          <p:cNvSpPr txBox="1"/>
          <p:nvPr userDrawn="1"/>
        </p:nvSpPr>
        <p:spPr>
          <a:xfrm>
            <a:off x="7092280" y="6237312"/>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a:solidFill>
                <a:schemeClr val="bg1"/>
              </a:solidFill>
              <a:latin typeface="Gotham-Bold"/>
              <a:ea typeface="Gotham-Bold"/>
              <a:cs typeface="Gotham-Bold"/>
            </a:endParaRPr>
          </a:p>
        </p:txBody>
      </p:sp>
    </p:spTree>
    <p:extLst>
      <p:ext uri="{BB962C8B-B14F-4D97-AF65-F5344CB8AC3E}">
        <p14:creationId xmlns:p14="http://schemas.microsoft.com/office/powerpoint/2010/main" val="22888145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13" name="Text Placeholder 10"/>
          <p:cNvSpPr>
            <a:spLocks noGrp="1"/>
          </p:cNvSpPr>
          <p:nvPr>
            <p:ph type="body" sz="quarter" idx="14"/>
          </p:nvPr>
        </p:nvSpPr>
        <p:spPr>
          <a:xfrm>
            <a:off x="478411" y="625852"/>
            <a:ext cx="8178929" cy="304623"/>
          </a:xfrm>
        </p:spPr>
        <p:txBody>
          <a:bodyPr lIns="0" tIns="0" rIns="0" bIns="0">
            <a:normAutofit/>
          </a:bodyPr>
          <a:lstStyle>
            <a:lvl1pPr marL="0" indent="0" algn="l">
              <a:buNone/>
              <a:defRPr sz="1500" b="1" kern="0" spc="113">
                <a:solidFill>
                  <a:srgbClr val="07A990"/>
                </a:solidFill>
                <a:latin typeface="Arial" panose="020B0604020202020204" pitchFamily="34" charset="0"/>
                <a:ea typeface="Arial" panose="020B0604020202020204" pitchFamily="34" charset="0"/>
                <a:cs typeface="Arial" panose="020B0604020202020204" pitchFamily="34" charset="0"/>
              </a:defRPr>
            </a:lvl1pPr>
          </a:lstStyle>
          <a:p>
            <a:pPr lvl="0"/>
            <a:r>
              <a:rPr lang="pt-BR"/>
              <a:t>Editar estilos de texto Mestre</a:t>
            </a:r>
          </a:p>
        </p:txBody>
      </p:sp>
      <p:sp>
        <p:nvSpPr>
          <p:cNvPr id="11" name="Rectangle 10"/>
          <p:cNvSpPr/>
          <p:nvPr userDrawn="1"/>
        </p:nvSpPr>
        <p:spPr>
          <a:xfrm>
            <a:off x="487936" y="1016001"/>
            <a:ext cx="479819" cy="457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id-ID" sz="1013" dirty="0">
              <a:solidFill>
                <a:srgbClr val="118CE7"/>
              </a:solidFill>
            </a:endParaRPr>
          </a:p>
        </p:txBody>
      </p:sp>
    </p:spTree>
    <p:extLst>
      <p:ext uri="{BB962C8B-B14F-4D97-AF65-F5344CB8AC3E}">
        <p14:creationId xmlns:p14="http://schemas.microsoft.com/office/powerpoint/2010/main" val="106495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anim calcmode="lin" valueType="num">
                                      <p:cBhvr>
                                        <p:cTn id="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47" presetClass="entr" presetSubtype="0" fill="hold" nodeType="click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045E5-2FFF-4EA1-99D6-F353DAFE44F0}"/>
              </a:ext>
            </a:extLst>
          </p:cNvPr>
          <p:cNvSpPr>
            <a:spLocks noGrp="1"/>
          </p:cNvSpPr>
          <p:nvPr>
            <p:ph type="ctrTitle"/>
          </p:nvPr>
        </p:nvSpPr>
        <p:spPr>
          <a:xfrm>
            <a:off x="1143000" y="1122363"/>
            <a:ext cx="6858000" cy="2387600"/>
          </a:xfrm>
        </p:spPr>
        <p:txBody>
          <a:bodyPr anchor="b"/>
          <a:lstStyle>
            <a:lvl1pPr algn="ctr">
              <a:defRPr sz="45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Subtítulo 2">
            <a:extLst>
              <a:ext uri="{FF2B5EF4-FFF2-40B4-BE49-F238E27FC236}">
                <a16:creationId xmlns:a16="http://schemas.microsoft.com/office/drawing/2014/main" id="{C0E75AA3-A4C9-4FEA-9E08-8BA1C8B7213F}"/>
              </a:ext>
            </a:extLst>
          </p:cNvPr>
          <p:cNvSpPr>
            <a:spLocks noGrp="1"/>
          </p:cNvSpPr>
          <p:nvPr>
            <p:ph type="subTitle" idx="1"/>
          </p:nvPr>
        </p:nvSpPr>
        <p:spPr>
          <a:xfrm>
            <a:off x="1143000" y="3602038"/>
            <a:ext cx="6858000" cy="1655762"/>
          </a:xfrm>
        </p:spPr>
        <p:txBody>
          <a:bodyPr/>
          <a:lstStyle>
            <a:lvl1pPr marL="0" indent="0" algn="ctr">
              <a:buNone/>
              <a:defRPr sz="1800" b="1">
                <a:solidFill>
                  <a:schemeClr val="bg1">
                    <a:lumMod val="50000"/>
                  </a:schemeClr>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endParaRPr lang="pt-BR" dirty="0"/>
          </a:p>
        </p:txBody>
      </p:sp>
      <p:sp>
        <p:nvSpPr>
          <p:cNvPr id="4" name="Espaço Reservado para Data 3">
            <a:extLst>
              <a:ext uri="{FF2B5EF4-FFF2-40B4-BE49-F238E27FC236}">
                <a16:creationId xmlns:a16="http://schemas.microsoft.com/office/drawing/2014/main" id="{D52199A7-4AB6-47C1-87E7-C079C49692F6}"/>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03/06/2019</a:t>
            </a:fld>
            <a:endParaRPr lang="pt-BR"/>
          </a:p>
        </p:txBody>
      </p:sp>
      <p:sp>
        <p:nvSpPr>
          <p:cNvPr id="5" name="Espaço Reservado para Rodapé 4">
            <a:extLst>
              <a:ext uri="{FF2B5EF4-FFF2-40B4-BE49-F238E27FC236}">
                <a16:creationId xmlns:a16="http://schemas.microsoft.com/office/drawing/2014/main" id="{2C2896E0-5837-46AA-9446-D998B3F84620}"/>
              </a:ext>
            </a:extLst>
          </p:cNvPr>
          <p:cNvSpPr>
            <a:spLocks noGrp="1"/>
          </p:cNvSpPr>
          <p:nvPr>
            <p:ph type="ftr" sz="quarter" idx="11"/>
          </p:nvPr>
        </p:nvSpPr>
        <p:spPr/>
        <p:txBody>
          <a:bodyPr/>
          <a:lstStyle>
            <a:lvl1pPr>
              <a:defRPr>
                <a:solidFill>
                  <a:schemeClr val="bg1"/>
                </a:solidFill>
              </a:defRPr>
            </a:lvl1pPr>
          </a:lstStyle>
          <a:p>
            <a:endParaRPr lang="pt-BR"/>
          </a:p>
        </p:txBody>
      </p:sp>
    </p:spTree>
    <p:extLst>
      <p:ext uri="{BB962C8B-B14F-4D97-AF65-F5344CB8AC3E}">
        <p14:creationId xmlns:p14="http://schemas.microsoft.com/office/powerpoint/2010/main" val="1629756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81EABD-F897-4C91-9EE6-A258A7263B5F}"/>
              </a:ext>
            </a:extLst>
          </p:cNvPr>
          <p:cNvSpPr>
            <a:spLocks noGrp="1"/>
          </p:cNvSpPr>
          <p:nvPr>
            <p:ph type="title"/>
          </p:nvPr>
        </p:nvSpPr>
        <p:spPr>
          <a:xfrm>
            <a:off x="252323" y="189782"/>
            <a:ext cx="8637198" cy="517585"/>
          </a:xfr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Conteúdo 2">
            <a:extLst>
              <a:ext uri="{FF2B5EF4-FFF2-40B4-BE49-F238E27FC236}">
                <a16:creationId xmlns:a16="http://schemas.microsoft.com/office/drawing/2014/main" id="{A484E6F3-3FBB-4032-AB8E-2E10272C9B1E}"/>
              </a:ext>
            </a:extLst>
          </p:cNvPr>
          <p:cNvSpPr>
            <a:spLocks noGrp="1"/>
          </p:cNvSpPr>
          <p:nvPr>
            <p:ph idx="1"/>
          </p:nvPr>
        </p:nvSpPr>
        <p:spPr>
          <a:xfrm>
            <a:off x="252323" y="809898"/>
            <a:ext cx="8637198" cy="5081452"/>
          </a:xfrm>
          <a:solidFill>
            <a:schemeClr val="bg1"/>
          </a:solidFill>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7" name="TextBox 7">
            <a:extLst>
              <a:ext uri="{FF2B5EF4-FFF2-40B4-BE49-F238E27FC236}">
                <a16:creationId xmlns:a16="http://schemas.microsoft.com/office/drawing/2014/main" id="{26918763-B346-4500-A13A-F5B615B38509}"/>
              </a:ext>
            </a:extLst>
          </p:cNvPr>
          <p:cNvSpPr txBox="1"/>
          <p:nvPr userDrawn="1"/>
        </p:nvSpPr>
        <p:spPr>
          <a:xfrm>
            <a:off x="7001494" y="6360442"/>
            <a:ext cx="468398" cy="300082"/>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a:fld id="{A8B614E7-2400-45CE-848D-BA84F4236734}" type="slidenum">
              <a:rPr lang="en-US" altLang="pt-BR" sz="1350">
                <a:solidFill>
                  <a:schemeClr val="bg1"/>
                </a:solidFill>
                <a:latin typeface="Gotham-Bold"/>
                <a:ea typeface="Gotham-Bold"/>
                <a:cs typeface="Gotham-Bold"/>
              </a:rPr>
              <a:pPr algn="r"/>
              <a:t>‹nº›</a:t>
            </a:fld>
            <a:endParaRPr lang="en-US" altLang="pt-BR" sz="1350" dirty="0">
              <a:solidFill>
                <a:schemeClr val="bg1"/>
              </a:solidFill>
              <a:latin typeface="Gotham-Bold"/>
              <a:ea typeface="Gotham-Bold"/>
              <a:cs typeface="Gotham-Bold"/>
            </a:endParaRPr>
          </a:p>
        </p:txBody>
      </p:sp>
    </p:spTree>
    <p:extLst>
      <p:ext uri="{BB962C8B-B14F-4D97-AF65-F5344CB8AC3E}">
        <p14:creationId xmlns:p14="http://schemas.microsoft.com/office/powerpoint/2010/main" val="2278826638"/>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FC3CC0-B9F9-4795-871F-2C9C1C85E1AF}"/>
              </a:ext>
            </a:extLst>
          </p:cNvPr>
          <p:cNvSpPr>
            <a:spLocks noGrp="1"/>
          </p:cNvSpPr>
          <p:nvPr>
            <p:ph type="title"/>
          </p:nvPr>
        </p:nvSpPr>
        <p:spPr>
          <a:xfrm>
            <a:off x="623888" y="1709739"/>
            <a:ext cx="7886700" cy="2852737"/>
          </a:xfrm>
        </p:spPr>
        <p:txBody>
          <a:bodyPr anchor="b"/>
          <a:lstStyle>
            <a:lvl1pPr>
              <a:defRPr sz="4500" b="1">
                <a:solidFill>
                  <a:srgbClr val="07A990"/>
                </a:solidFill>
                <a:latin typeface="Arial Narrow" panose="020B0606020202030204" pitchFamily="34" charset="0"/>
              </a:defRPr>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C31C9D13-66D2-44C8-822C-D1DE3CDF6CBA}"/>
              </a:ext>
            </a:extLst>
          </p:cNvPr>
          <p:cNvSpPr>
            <a:spLocks noGrp="1"/>
          </p:cNvSpPr>
          <p:nvPr>
            <p:ph type="body" idx="1"/>
          </p:nvPr>
        </p:nvSpPr>
        <p:spPr>
          <a:xfrm>
            <a:off x="623888" y="4589464"/>
            <a:ext cx="7886700" cy="1311005"/>
          </a:xfrm>
        </p:spPr>
        <p:txBody>
          <a:bodyPr/>
          <a:lstStyle>
            <a:lvl1pPr marL="0" indent="0">
              <a:buNone/>
              <a:defRPr sz="1800">
                <a:solidFill>
                  <a:schemeClr val="tx1">
                    <a:tint val="75000"/>
                  </a:schemeClr>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023A676B-5C13-429F-8C81-CB54021352FD}"/>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03/06/2019</a:t>
            </a:fld>
            <a:endParaRPr lang="pt-BR"/>
          </a:p>
        </p:txBody>
      </p:sp>
      <p:sp>
        <p:nvSpPr>
          <p:cNvPr id="5" name="Espaço Reservado para Rodapé 4">
            <a:extLst>
              <a:ext uri="{FF2B5EF4-FFF2-40B4-BE49-F238E27FC236}">
                <a16:creationId xmlns:a16="http://schemas.microsoft.com/office/drawing/2014/main" id="{8AE87292-3F06-4C28-B1F6-A7706C873545}"/>
              </a:ext>
            </a:extLst>
          </p:cNvPr>
          <p:cNvSpPr>
            <a:spLocks noGrp="1"/>
          </p:cNvSpPr>
          <p:nvPr>
            <p:ph type="ftr" sz="quarter" idx="11"/>
          </p:nvPr>
        </p:nvSpPr>
        <p:spPr/>
        <p:txBody>
          <a:bodyPr/>
          <a:lstStyle>
            <a:lvl1pPr>
              <a:defRPr>
                <a:solidFill>
                  <a:schemeClr val="bg1"/>
                </a:solidFill>
              </a:defRPr>
            </a:lvl1pPr>
          </a:lstStyle>
          <a:p>
            <a:endParaRPr lang="pt-BR"/>
          </a:p>
        </p:txBody>
      </p:sp>
    </p:spTree>
    <p:extLst>
      <p:ext uri="{BB962C8B-B14F-4D97-AF65-F5344CB8AC3E}">
        <p14:creationId xmlns:p14="http://schemas.microsoft.com/office/powerpoint/2010/main" val="377984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07638-BC33-4787-91AF-5D5C5D6B5DC1}"/>
              </a:ext>
            </a:extLst>
          </p:cNvPr>
          <p:cNvSpPr>
            <a:spLocks noGrp="1"/>
          </p:cNvSpPr>
          <p:nvPr>
            <p:ph type="title"/>
          </p:nvPr>
        </p:nvSpPr>
        <p:spPr>
          <a:xfrm>
            <a:off x="252322" y="181156"/>
            <a:ext cx="8625338" cy="793631"/>
          </a:xfrm>
        </p:spPr>
        <p:txBody>
          <a:bodyPr>
            <a:normAutofit/>
          </a:bodyPr>
          <a:lstStyle>
            <a:lvl1pPr>
              <a:defRPr sz="2400" b="1">
                <a:solidFill>
                  <a:srgbClr val="07A990"/>
                </a:solidFill>
                <a:latin typeface="Arial" panose="020B0604020202020204" pitchFamily="34" charset="0"/>
                <a:cs typeface="Arial" panose="020B0604020202020204" pitchFamily="34" charset="0"/>
              </a:defRPr>
            </a:lvl1pPr>
          </a:lstStyle>
          <a:p>
            <a:r>
              <a:rPr lang="pt-BR"/>
              <a:t>Clique para editar o título Mestre</a:t>
            </a:r>
          </a:p>
        </p:txBody>
      </p:sp>
      <p:sp>
        <p:nvSpPr>
          <p:cNvPr id="3" name="Espaço Reservado para Conteúdo 2">
            <a:extLst>
              <a:ext uri="{FF2B5EF4-FFF2-40B4-BE49-F238E27FC236}">
                <a16:creationId xmlns:a16="http://schemas.microsoft.com/office/drawing/2014/main" id="{87001D46-32F8-440C-AD0D-F2D20337D607}"/>
              </a:ext>
            </a:extLst>
          </p:cNvPr>
          <p:cNvSpPr>
            <a:spLocks noGrp="1"/>
          </p:cNvSpPr>
          <p:nvPr>
            <p:ph sz="half" idx="1"/>
          </p:nvPr>
        </p:nvSpPr>
        <p:spPr>
          <a:xfrm>
            <a:off x="272810" y="1154173"/>
            <a:ext cx="4107252" cy="4737668"/>
          </a:xfrm>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Data 4">
            <a:extLst>
              <a:ext uri="{FF2B5EF4-FFF2-40B4-BE49-F238E27FC236}">
                <a16:creationId xmlns:a16="http://schemas.microsoft.com/office/drawing/2014/main" id="{205E18C2-8179-44CD-A0AB-3499CF58088E}"/>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03/06/2019</a:t>
            </a:fld>
            <a:endParaRPr lang="pt-BR"/>
          </a:p>
        </p:txBody>
      </p:sp>
      <p:sp>
        <p:nvSpPr>
          <p:cNvPr id="6" name="Espaço Reservado para Rodapé 5">
            <a:extLst>
              <a:ext uri="{FF2B5EF4-FFF2-40B4-BE49-F238E27FC236}">
                <a16:creationId xmlns:a16="http://schemas.microsoft.com/office/drawing/2014/main" id="{A6BD4C35-C6A3-4360-AEE1-324E72FE05EB}"/>
              </a:ext>
            </a:extLst>
          </p:cNvPr>
          <p:cNvSpPr>
            <a:spLocks noGrp="1"/>
          </p:cNvSpPr>
          <p:nvPr>
            <p:ph type="ftr" sz="quarter" idx="11"/>
          </p:nvPr>
        </p:nvSpPr>
        <p:spPr/>
        <p:txBody>
          <a:bodyPr/>
          <a:lstStyle>
            <a:lvl1pPr>
              <a:defRPr>
                <a:solidFill>
                  <a:schemeClr val="bg1"/>
                </a:solidFill>
              </a:defRPr>
            </a:lvl1pPr>
          </a:lstStyle>
          <a:p>
            <a:endParaRPr lang="pt-BR"/>
          </a:p>
        </p:txBody>
      </p:sp>
      <p:sp>
        <p:nvSpPr>
          <p:cNvPr id="7" name="Espaço Reservado para Número de Slide 6">
            <a:extLst>
              <a:ext uri="{FF2B5EF4-FFF2-40B4-BE49-F238E27FC236}">
                <a16:creationId xmlns:a16="http://schemas.microsoft.com/office/drawing/2014/main" id="{506CE9C7-6739-41B2-B2D9-A286AC33C3B2}"/>
              </a:ext>
            </a:extLst>
          </p:cNvPr>
          <p:cNvSpPr>
            <a:spLocks noGrp="1"/>
          </p:cNvSpPr>
          <p:nvPr>
            <p:ph type="sldNum" sz="quarter" idx="12"/>
          </p:nvPr>
        </p:nvSpPr>
        <p:spPr/>
        <p:txBody>
          <a:bodyPr/>
          <a:lstStyle/>
          <a:p>
            <a:fld id="{CB34E426-9B0F-4FDD-821D-9C318AC0C01E}" type="slidenum">
              <a:rPr lang="pt-BR" smtClean="0"/>
              <a:t>‹nº›</a:t>
            </a:fld>
            <a:endParaRPr lang="pt-BR"/>
          </a:p>
        </p:txBody>
      </p:sp>
      <p:sp>
        <p:nvSpPr>
          <p:cNvPr id="8" name="Espaço Reservado para Conteúdo 2">
            <a:extLst>
              <a:ext uri="{FF2B5EF4-FFF2-40B4-BE49-F238E27FC236}">
                <a16:creationId xmlns:a16="http://schemas.microsoft.com/office/drawing/2014/main" id="{3DF1A564-DF05-458D-AE26-46AA4BF18A6C}"/>
              </a:ext>
            </a:extLst>
          </p:cNvPr>
          <p:cNvSpPr>
            <a:spLocks noGrp="1"/>
          </p:cNvSpPr>
          <p:nvPr>
            <p:ph sz="half" idx="13"/>
          </p:nvPr>
        </p:nvSpPr>
        <p:spPr>
          <a:xfrm>
            <a:off x="4770408" y="1154173"/>
            <a:ext cx="4107252" cy="4737668"/>
          </a:xfrm>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Tree>
    <p:extLst>
      <p:ext uri="{BB962C8B-B14F-4D97-AF65-F5344CB8AC3E}">
        <p14:creationId xmlns:p14="http://schemas.microsoft.com/office/powerpoint/2010/main" val="41447742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A717E7-2478-4584-9076-7AC20C7192E5}"/>
              </a:ext>
            </a:extLst>
          </p:cNvPr>
          <p:cNvSpPr>
            <a:spLocks noGrp="1"/>
          </p:cNvSpPr>
          <p:nvPr>
            <p:ph type="title"/>
          </p:nvPr>
        </p:nvSpPr>
        <p:spPr>
          <a:xfrm>
            <a:off x="252323" y="365126"/>
            <a:ext cx="8637198" cy="1325563"/>
          </a:xfr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B75AC31D-F09D-4647-B7FA-D2E338E74BD0}"/>
              </a:ext>
            </a:extLst>
          </p:cNvPr>
          <p:cNvSpPr>
            <a:spLocks noGrp="1"/>
          </p:cNvSpPr>
          <p:nvPr>
            <p:ph type="body" idx="1"/>
          </p:nvPr>
        </p:nvSpPr>
        <p:spPr>
          <a:xfrm>
            <a:off x="252323" y="1681163"/>
            <a:ext cx="3868340" cy="823912"/>
          </a:xfrm>
        </p:spPr>
        <p:txBody>
          <a:bodyPr anchor="b"/>
          <a:lstStyle>
            <a:lvl1pPr marL="0" indent="0">
              <a:buNone/>
              <a:defRPr sz="1800" b="1">
                <a:solidFill>
                  <a:schemeClr val="tx1">
                    <a:lumMod val="50000"/>
                    <a:lumOff val="50000"/>
                  </a:schemeClr>
                </a:solidFill>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84F015E2-600F-4F27-B76A-F466A6EAAB2F}"/>
              </a:ext>
            </a:extLst>
          </p:cNvPr>
          <p:cNvSpPr>
            <a:spLocks noGrp="1"/>
          </p:cNvSpPr>
          <p:nvPr>
            <p:ph sz="half" idx="2"/>
          </p:nvPr>
        </p:nvSpPr>
        <p:spPr>
          <a:xfrm>
            <a:off x="252323" y="2505076"/>
            <a:ext cx="3868340" cy="3395393"/>
          </a:xfrm>
          <a:solidFill>
            <a:srgbClr val="FFFFFF">
              <a:alpha val="69804"/>
            </a:srgbClr>
          </a:solidFill>
        </p:spPr>
        <p:txBody>
          <a:bodyPr/>
          <a:lstStyle>
            <a:lvl1pPr>
              <a:defRPr sz="1800" b="1">
                <a:solidFill>
                  <a:srgbClr val="07A990"/>
                </a:solidFill>
                <a:latin typeface="Arial" panose="020B0604020202020204" pitchFamily="34" charset="0"/>
                <a:cs typeface="Arial" panose="020B0604020202020204" pitchFamily="34" charset="0"/>
              </a:defRPr>
            </a:lvl1pPr>
            <a:lvl2pPr>
              <a:defRPr>
                <a:solidFill>
                  <a:schemeClr val="tx1">
                    <a:lumMod val="50000"/>
                    <a:lumOff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tx1">
                    <a:lumMod val="50000"/>
                    <a:lumOff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7" name="Espaço Reservado para Data 6">
            <a:extLst>
              <a:ext uri="{FF2B5EF4-FFF2-40B4-BE49-F238E27FC236}">
                <a16:creationId xmlns:a16="http://schemas.microsoft.com/office/drawing/2014/main" id="{2BB85145-CA57-4630-B772-5200A6F8CCAC}"/>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03/06/2019</a:t>
            </a:fld>
            <a:endParaRPr lang="pt-BR"/>
          </a:p>
        </p:txBody>
      </p:sp>
      <p:sp>
        <p:nvSpPr>
          <p:cNvPr id="8" name="Espaço Reservado para Rodapé 7">
            <a:extLst>
              <a:ext uri="{FF2B5EF4-FFF2-40B4-BE49-F238E27FC236}">
                <a16:creationId xmlns:a16="http://schemas.microsoft.com/office/drawing/2014/main" id="{69F1E8B3-8B99-4839-8089-5493DF246BD2}"/>
              </a:ext>
            </a:extLst>
          </p:cNvPr>
          <p:cNvSpPr>
            <a:spLocks noGrp="1"/>
          </p:cNvSpPr>
          <p:nvPr>
            <p:ph type="ftr" sz="quarter" idx="11"/>
          </p:nvPr>
        </p:nvSpPr>
        <p:spPr/>
        <p:txBody>
          <a:bodyPr/>
          <a:lstStyle>
            <a:lvl1pPr>
              <a:defRPr>
                <a:solidFill>
                  <a:schemeClr val="bg1"/>
                </a:solidFill>
              </a:defRPr>
            </a:lvl1pPr>
          </a:lstStyle>
          <a:p>
            <a:endParaRPr lang="pt-BR"/>
          </a:p>
        </p:txBody>
      </p:sp>
      <p:sp>
        <p:nvSpPr>
          <p:cNvPr id="10" name="Espaço Reservado para Texto 2">
            <a:extLst>
              <a:ext uri="{FF2B5EF4-FFF2-40B4-BE49-F238E27FC236}">
                <a16:creationId xmlns:a16="http://schemas.microsoft.com/office/drawing/2014/main" id="{26FB951A-FC54-4548-BE20-BCD51D258E00}"/>
              </a:ext>
            </a:extLst>
          </p:cNvPr>
          <p:cNvSpPr>
            <a:spLocks noGrp="1"/>
          </p:cNvSpPr>
          <p:nvPr>
            <p:ph type="body" idx="13"/>
          </p:nvPr>
        </p:nvSpPr>
        <p:spPr>
          <a:xfrm>
            <a:off x="5021181" y="1681163"/>
            <a:ext cx="3868340" cy="823912"/>
          </a:xfrm>
        </p:spPr>
        <p:txBody>
          <a:bodyPr anchor="b"/>
          <a:lstStyle>
            <a:lvl1pPr marL="0" indent="0">
              <a:buNone/>
              <a:defRPr sz="1800" b="1">
                <a:solidFill>
                  <a:schemeClr val="tx1">
                    <a:lumMod val="50000"/>
                    <a:lumOff val="50000"/>
                  </a:schemeClr>
                </a:solidFill>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Editar estilos de texto Mestre</a:t>
            </a:r>
          </a:p>
        </p:txBody>
      </p:sp>
      <p:sp>
        <p:nvSpPr>
          <p:cNvPr id="11" name="Espaço Reservado para Conteúdo 3">
            <a:extLst>
              <a:ext uri="{FF2B5EF4-FFF2-40B4-BE49-F238E27FC236}">
                <a16:creationId xmlns:a16="http://schemas.microsoft.com/office/drawing/2014/main" id="{CC193089-498E-4335-96A0-04859B985D25}"/>
              </a:ext>
            </a:extLst>
          </p:cNvPr>
          <p:cNvSpPr>
            <a:spLocks noGrp="1"/>
          </p:cNvSpPr>
          <p:nvPr>
            <p:ph sz="half" idx="14"/>
          </p:nvPr>
        </p:nvSpPr>
        <p:spPr>
          <a:xfrm>
            <a:off x="5021181" y="2505076"/>
            <a:ext cx="3868340" cy="3395393"/>
          </a:xfrm>
          <a:solidFill>
            <a:srgbClr val="FFFFFF">
              <a:alpha val="69804"/>
            </a:srgbClr>
          </a:solidFill>
        </p:spPr>
        <p:txBody>
          <a:bodyPr/>
          <a:lstStyle>
            <a:lvl1pPr>
              <a:defRPr sz="1800" b="1">
                <a:solidFill>
                  <a:srgbClr val="07A990"/>
                </a:solidFill>
                <a:latin typeface="Arial" panose="020B0604020202020204" pitchFamily="34" charset="0"/>
                <a:cs typeface="Arial" panose="020B0604020202020204" pitchFamily="34" charset="0"/>
              </a:defRPr>
            </a:lvl1pPr>
            <a:lvl2pPr>
              <a:defRPr>
                <a:solidFill>
                  <a:schemeClr val="tx1">
                    <a:lumMod val="50000"/>
                    <a:lumOff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tx1">
                    <a:lumMod val="50000"/>
                    <a:lumOff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Tree>
    <p:extLst>
      <p:ext uri="{BB962C8B-B14F-4D97-AF65-F5344CB8AC3E}">
        <p14:creationId xmlns:p14="http://schemas.microsoft.com/office/powerpoint/2010/main" val="1798784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0CE5D-5BD2-4FE4-A2E8-59DBF895C649}"/>
              </a:ext>
            </a:extLst>
          </p:cNvPr>
          <p:cNvSpPr>
            <a:spLocks noGrp="1"/>
          </p:cNvSpPr>
          <p:nvPr>
            <p:ph type="title"/>
          </p:nvPr>
        </p:nvSpPr>
        <p:spPr>
          <a:xfrm>
            <a:off x="250166" y="192598"/>
            <a:ext cx="8643668" cy="566528"/>
          </a:xfr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Data 2">
            <a:extLst>
              <a:ext uri="{FF2B5EF4-FFF2-40B4-BE49-F238E27FC236}">
                <a16:creationId xmlns:a16="http://schemas.microsoft.com/office/drawing/2014/main" id="{AB25A183-799B-4880-A698-2916DDC5921B}"/>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03/06/2019</a:t>
            </a:fld>
            <a:endParaRPr lang="pt-BR"/>
          </a:p>
        </p:txBody>
      </p:sp>
      <p:sp>
        <p:nvSpPr>
          <p:cNvPr id="4" name="Espaço Reservado para Rodapé 3">
            <a:extLst>
              <a:ext uri="{FF2B5EF4-FFF2-40B4-BE49-F238E27FC236}">
                <a16:creationId xmlns:a16="http://schemas.microsoft.com/office/drawing/2014/main" id="{1761EA66-31D8-4D92-96AE-85D9374D104C}"/>
              </a:ext>
            </a:extLst>
          </p:cNvPr>
          <p:cNvSpPr>
            <a:spLocks noGrp="1"/>
          </p:cNvSpPr>
          <p:nvPr>
            <p:ph type="ftr" sz="quarter" idx="11"/>
          </p:nvPr>
        </p:nvSpPr>
        <p:spPr/>
        <p:txBody>
          <a:bodyPr/>
          <a:lstStyle>
            <a:lvl1pPr>
              <a:defRPr>
                <a:solidFill>
                  <a:schemeClr val="bg1"/>
                </a:solidFill>
              </a:defRPr>
            </a:lvl1pPr>
          </a:lstStyle>
          <a:p>
            <a:endParaRPr lang="pt-BR"/>
          </a:p>
        </p:txBody>
      </p:sp>
    </p:spTree>
    <p:extLst>
      <p:ext uri="{BB962C8B-B14F-4D97-AF65-F5344CB8AC3E}">
        <p14:creationId xmlns:p14="http://schemas.microsoft.com/office/powerpoint/2010/main" val="39859440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1DF4A7CC-C051-43D1-B38F-60DC2A97E764}"/>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03/06/2019</a:t>
            </a:fld>
            <a:endParaRPr lang="pt-BR"/>
          </a:p>
        </p:txBody>
      </p:sp>
      <p:sp>
        <p:nvSpPr>
          <p:cNvPr id="3" name="Espaço Reservado para Rodapé 2">
            <a:extLst>
              <a:ext uri="{FF2B5EF4-FFF2-40B4-BE49-F238E27FC236}">
                <a16:creationId xmlns:a16="http://schemas.microsoft.com/office/drawing/2014/main" id="{9F16F9A9-8DE7-4170-9774-5865C26CBB81}"/>
              </a:ext>
            </a:extLst>
          </p:cNvPr>
          <p:cNvSpPr>
            <a:spLocks noGrp="1"/>
          </p:cNvSpPr>
          <p:nvPr>
            <p:ph type="ftr" sz="quarter" idx="11"/>
          </p:nvPr>
        </p:nvSpPr>
        <p:spPr/>
        <p:txBody>
          <a:bodyPr/>
          <a:lstStyle>
            <a:lvl1pPr>
              <a:defRPr>
                <a:solidFill>
                  <a:schemeClr val="bg1"/>
                </a:solidFill>
              </a:defRPr>
            </a:lvl1pPr>
          </a:lstStyle>
          <a:p>
            <a:endParaRPr lang="pt-BR"/>
          </a:p>
        </p:txBody>
      </p:sp>
      <p:sp>
        <p:nvSpPr>
          <p:cNvPr id="4" name="Text Placeholder 7">
            <a:extLst>
              <a:ext uri="{FF2B5EF4-FFF2-40B4-BE49-F238E27FC236}">
                <a16:creationId xmlns:a16="http://schemas.microsoft.com/office/drawing/2014/main" id="{4C1B3B06-6A51-4B3F-AB6D-B8213424707E}"/>
              </a:ext>
            </a:extLst>
          </p:cNvPr>
          <p:cNvSpPr>
            <a:spLocks noGrp="1"/>
          </p:cNvSpPr>
          <p:nvPr>
            <p:ph type="body" sz="quarter" idx="4294967295" hasCustomPrompt="1"/>
          </p:nvPr>
        </p:nvSpPr>
        <p:spPr>
          <a:xfrm>
            <a:off x="1520688" y="5406888"/>
            <a:ext cx="7046843" cy="354703"/>
          </a:xfrm>
        </p:spPr>
        <p:txBody>
          <a:bodyPr>
            <a:normAutofit/>
          </a:bodyPr>
          <a:lstStyle>
            <a:lvl1pPr marL="0" indent="0">
              <a:buNone/>
              <a:defRPr sz="1200" b="1">
                <a:solidFill>
                  <a:srgbClr val="07A990"/>
                </a:solidFill>
              </a:defRPr>
            </a:lvl1pPr>
          </a:lstStyle>
          <a:p>
            <a:pPr marL="0" indent="0">
              <a:buNone/>
            </a:pPr>
            <a:r>
              <a:rPr lang="en-US" sz="1350" dirty="0" err="1"/>
              <a:t>Autoria</a:t>
            </a:r>
            <a:endParaRPr lang="en-US" sz="1350" dirty="0"/>
          </a:p>
        </p:txBody>
      </p:sp>
    </p:spTree>
    <p:extLst>
      <p:ext uri="{BB962C8B-B14F-4D97-AF65-F5344CB8AC3E}">
        <p14:creationId xmlns:p14="http://schemas.microsoft.com/office/powerpoint/2010/main" val="1265752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0262657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Box 7"/>
          <p:cNvSpPr txBox="1"/>
          <p:nvPr userDrawn="1"/>
        </p:nvSpPr>
        <p:spPr>
          <a:xfrm>
            <a:off x="6876256" y="6311732"/>
            <a:ext cx="373820" cy="230832"/>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900">
                <a:solidFill>
                  <a:schemeClr val="bg1"/>
                </a:solidFill>
                <a:latin typeface="Gotham-Bold"/>
                <a:ea typeface="Gotham-Bold"/>
                <a:cs typeface="Gotham-Bold"/>
              </a:rPr>
              <a:pPr/>
              <a:t>‹nº›</a:t>
            </a:fld>
            <a:endParaRPr lang="en-US" altLang="pt-BR" sz="900" dirty="0">
              <a:solidFill>
                <a:schemeClr val="bg1"/>
              </a:solidFill>
              <a:latin typeface="Gotham-Bold"/>
              <a:ea typeface="Gotham-Bold"/>
              <a:cs typeface="Gotham-Bold"/>
            </a:endParaRPr>
          </a:p>
        </p:txBody>
      </p:sp>
    </p:spTree>
    <p:extLst>
      <p:ext uri="{BB962C8B-B14F-4D97-AF65-F5344CB8AC3E}">
        <p14:creationId xmlns:p14="http://schemas.microsoft.com/office/powerpoint/2010/main" val="3492527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Tree>
    <p:extLst>
      <p:ext uri="{BB962C8B-B14F-4D97-AF65-F5344CB8AC3E}">
        <p14:creationId xmlns:p14="http://schemas.microsoft.com/office/powerpoint/2010/main" val="3287040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65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464853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915372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image" Target="../media/image3.tiff"/><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2.tiff"/><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1.tiff"/><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image" Target="../media/image4.png"/><Relationship Id="rId2" Type="http://schemas.openxmlformats.org/officeDocument/2006/relationships/slideLayout" Target="../slideLayouts/slideLayout31.xml"/><Relationship Id="rId16" Type="http://schemas.openxmlformats.org/officeDocument/2006/relationships/image" Target="../media/image3.tif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image" Target="../media/image2.tiff"/><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1.tif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image" Target="../media/image3.tiff"/><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image" Target="../media/image2.tiff"/><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image" Target="../media/image1.tiff"/><Relationship Id="rId5" Type="http://schemas.openxmlformats.org/officeDocument/2006/relationships/slideLayout" Target="../slideLayouts/slideLayout46.xml"/><Relationship Id="rId10" Type="http://schemas.openxmlformats.org/officeDocument/2006/relationships/theme" Target="../theme/theme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0"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50" r:id="rId12"/>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8388350" y="6381750"/>
            <a:ext cx="390525" cy="241300"/>
          </a:xfrm>
          <a:prstGeom prst="rect">
            <a:avLst/>
          </a:prstGeom>
          <a:noFill/>
          <a:ln w="12700">
            <a:noFill/>
            <a:miter lim="800000"/>
            <a:headEnd/>
            <a:tailEnd/>
          </a:ln>
          <a:effectLst/>
        </p:spPr>
        <p:txBody>
          <a:bodyPr wrap="none" lIns="90488" tIns="44450" rIns="90488" bIns="44450">
            <a:spAutoFit/>
          </a:bodyPr>
          <a:lstStyle>
            <a:lvl1pPr>
              <a:defRPr b="1" i="1">
                <a:solidFill>
                  <a:schemeClr val="bg2"/>
                </a:solidFill>
                <a:latin typeface="Square721 BT" pitchFamily="34" charset="0"/>
              </a:defRPr>
            </a:lvl1pPr>
            <a:lvl2pPr marL="742950" indent="-285750">
              <a:defRPr b="1" i="1">
                <a:solidFill>
                  <a:schemeClr val="bg2"/>
                </a:solidFill>
                <a:latin typeface="Square721 BT" pitchFamily="34" charset="0"/>
              </a:defRPr>
            </a:lvl2pPr>
            <a:lvl3pPr marL="1143000" indent="-228600">
              <a:defRPr b="1" i="1">
                <a:solidFill>
                  <a:schemeClr val="bg2"/>
                </a:solidFill>
                <a:latin typeface="Square721 BT" pitchFamily="34" charset="0"/>
              </a:defRPr>
            </a:lvl3pPr>
            <a:lvl4pPr marL="1600200" indent="-228600">
              <a:defRPr b="1" i="1">
                <a:solidFill>
                  <a:schemeClr val="bg2"/>
                </a:solidFill>
                <a:latin typeface="Square721 BT" pitchFamily="34" charset="0"/>
              </a:defRPr>
            </a:lvl4pPr>
            <a:lvl5pPr marL="2057400" indent="-228600">
              <a:defRPr b="1" i="1">
                <a:solidFill>
                  <a:schemeClr val="bg2"/>
                </a:solidFill>
                <a:latin typeface="Square721 BT" pitchFamily="34" charset="0"/>
              </a:defRPr>
            </a:lvl5pPr>
            <a:lvl6pPr marL="2514600" indent="-228600" eaLnBrk="0" fontAlgn="base" hangingPunct="0">
              <a:spcBef>
                <a:spcPct val="0"/>
              </a:spcBef>
              <a:spcAft>
                <a:spcPct val="0"/>
              </a:spcAft>
              <a:defRPr b="1" i="1">
                <a:solidFill>
                  <a:schemeClr val="bg2"/>
                </a:solidFill>
                <a:latin typeface="Square721 BT" pitchFamily="34" charset="0"/>
              </a:defRPr>
            </a:lvl6pPr>
            <a:lvl7pPr marL="2971800" indent="-228600" eaLnBrk="0" fontAlgn="base" hangingPunct="0">
              <a:spcBef>
                <a:spcPct val="0"/>
              </a:spcBef>
              <a:spcAft>
                <a:spcPct val="0"/>
              </a:spcAft>
              <a:defRPr b="1" i="1">
                <a:solidFill>
                  <a:schemeClr val="bg2"/>
                </a:solidFill>
                <a:latin typeface="Square721 BT" pitchFamily="34" charset="0"/>
              </a:defRPr>
            </a:lvl7pPr>
            <a:lvl8pPr marL="3429000" indent="-228600" eaLnBrk="0" fontAlgn="base" hangingPunct="0">
              <a:spcBef>
                <a:spcPct val="0"/>
              </a:spcBef>
              <a:spcAft>
                <a:spcPct val="0"/>
              </a:spcAft>
              <a:defRPr b="1" i="1">
                <a:solidFill>
                  <a:schemeClr val="bg2"/>
                </a:solidFill>
                <a:latin typeface="Square721 BT" pitchFamily="34" charset="0"/>
              </a:defRPr>
            </a:lvl8pPr>
            <a:lvl9pPr marL="3886200" indent="-228600" eaLnBrk="0" fontAlgn="base" hangingPunct="0">
              <a:spcBef>
                <a:spcPct val="0"/>
              </a:spcBef>
              <a:spcAft>
                <a:spcPct val="0"/>
              </a:spcAft>
              <a:defRPr b="1" i="1">
                <a:solidFill>
                  <a:schemeClr val="bg2"/>
                </a:solidFill>
                <a:latin typeface="Square721 BT" pitchFamily="34" charset="0"/>
              </a:defRPr>
            </a:lvl9pPr>
          </a:lstStyle>
          <a:p>
            <a:fld id="{1F181E32-BE3B-4DC9-B388-A273B5ED0A73}" type="slidenum">
              <a:rPr lang="en-US" altLang="pt-BR" sz="1000" i="0">
                <a:solidFill>
                  <a:schemeClr val="folHlink"/>
                </a:solidFill>
              </a:rPr>
              <a:pPr/>
              <a:t>‹nº›</a:t>
            </a:fld>
            <a:endParaRPr lang="en-US" altLang="pt-BR" sz="1000" i="0">
              <a:solidFill>
                <a:schemeClr val="folHlink"/>
              </a:solidFill>
            </a:endParaRPr>
          </a:p>
        </p:txBody>
      </p:sp>
      <p:pic>
        <p:nvPicPr>
          <p:cNvPr id="4"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41880" y="211017"/>
            <a:ext cx="1529081" cy="1034233"/>
          </a:xfrm>
          <a:prstGeom prst="rect">
            <a:avLst/>
          </a:prstGeom>
        </p:spPr>
      </p:pic>
      <p:pic>
        <p:nvPicPr>
          <p:cNvPr id="6"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20" cstate="screen">
            <a:extLst>
              <a:ext uri="{28A0092B-C50C-407E-A947-70E740481C1C}">
                <a14:useLocalDpi xmlns:a14="http://schemas.microsoft.com/office/drawing/2010/main"/>
              </a:ext>
            </a:extLst>
          </a:blip>
          <a:srcRect/>
          <a:stretch/>
        </p:blipFill>
        <p:spPr>
          <a:xfrm>
            <a:off x="8216667" y="6178820"/>
            <a:ext cx="562208" cy="469532"/>
          </a:xfrm>
          <a:prstGeom prst="rect">
            <a:avLst/>
          </a:prstGeom>
        </p:spPr>
      </p:pic>
      <p:pic>
        <p:nvPicPr>
          <p:cNvPr id="7"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a:stretch/>
        </p:blipFill>
        <p:spPr>
          <a:xfrm>
            <a:off x="141880" y="6254496"/>
            <a:ext cx="6016154" cy="469532"/>
          </a:xfrm>
          <a:prstGeom prst="rect">
            <a:avLst/>
          </a:prstGeom>
        </p:spPr>
      </p:pic>
      <p:pic>
        <p:nvPicPr>
          <p:cNvPr id="8"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7734163" y="211017"/>
            <a:ext cx="1308373" cy="435348"/>
          </a:xfrm>
          <a:prstGeom prst="rect">
            <a:avLst/>
          </a:prstGeom>
          <a:noFill/>
          <a:extLst>
            <a:ext uri="{909E8E84-426E-40DD-AFC4-6F175D3DCCD1}">
              <a14:hiddenFill xmlns:a14="http://schemas.microsoft.com/office/drawing/2010/main">
                <a:solidFill>
                  <a:srgbClr val="FFFFFF"/>
                </a:solidFill>
              </a14:hiddenFill>
            </a:ext>
          </a:extLst>
        </p:spPr>
      </p:pic>
    </p:spTree>
  </p:cSld>
  <p:clrMap bg1="dk2" tx1="lt1" bg2="dk1" tx2="lt2" accent1="accent1" accent2="accent2" accent3="accent3" accent4="accent4" accent5="accent5" accent6="accent6" hlink="hlink" folHlink="folHlink"/>
  <p:sldLayoutIdLst>
    <p:sldLayoutId id="2147483674" r:id="rId1"/>
    <p:sldLayoutId id="2147483673" r:id="rId2"/>
    <p:sldLayoutId id="2147483672" r:id="rId3"/>
    <p:sldLayoutId id="2147483671" r:id="rId4"/>
    <p:sldLayoutId id="2147483670" r:id="rId5"/>
    <p:sldLayoutId id="2147483669" r:id="rId6"/>
    <p:sldLayoutId id="2147483668" r:id="rId7"/>
    <p:sldLayoutId id="2147483667" r:id="rId8"/>
    <p:sldLayoutId id="2147483666" r:id="rId9"/>
    <p:sldLayoutId id="2147483665" r:id="rId10"/>
    <p:sldLayoutId id="2147483664" r:id="rId11"/>
    <p:sldLayoutId id="2147483663" r:id="rId12"/>
    <p:sldLayoutId id="2147483662" r:id="rId13"/>
    <p:sldLayoutId id="2147483678" r:id="rId14"/>
    <p:sldLayoutId id="2147483764" r:id="rId15"/>
    <p:sldLayoutId id="2147483765" r:id="rId16"/>
    <p:sldLayoutId id="2147483766" r:id="rId17"/>
  </p:sldLayoutIdLst>
  <p:hf sldNum="0" hdr="0" ftr="0" dt="0"/>
  <p:txStyles>
    <p:title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p:titleStyle>
    <p:body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Grp="1" noChangeArrowheads="1"/>
          </p:cNvSpPr>
          <p:nvPr>
            <p:ph type="title"/>
          </p:nvPr>
        </p:nvSpPr>
        <p:spPr bwMode="auto">
          <a:xfrm>
            <a:off x="468313" y="123825"/>
            <a:ext cx="7199312"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pt-BR" altLang="pt-BR"/>
              <a:t>Clique para editar o estilo do título mestre</a:t>
            </a:r>
          </a:p>
        </p:txBody>
      </p:sp>
      <p:sp>
        <p:nvSpPr>
          <p:cNvPr id="1027" name="Rectangle 9"/>
          <p:cNvSpPr>
            <a:spLocks noGrp="1" noChangeArrowheads="1"/>
          </p:cNvSpPr>
          <p:nvPr>
            <p:ph type="body" idx="1"/>
          </p:nvPr>
        </p:nvSpPr>
        <p:spPr bwMode="auto">
          <a:xfrm>
            <a:off x="468313" y="1052513"/>
            <a:ext cx="8351837"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pic>
        <p:nvPicPr>
          <p:cNvPr id="6"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41880" y="211017"/>
            <a:ext cx="1529081" cy="1034233"/>
          </a:xfrm>
          <a:prstGeom prst="rect">
            <a:avLst/>
          </a:prstGeom>
        </p:spPr>
      </p:pic>
      <p:pic>
        <p:nvPicPr>
          <p:cNvPr id="7"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5" cstate="screen">
            <a:extLst>
              <a:ext uri="{28A0092B-C50C-407E-A947-70E740481C1C}">
                <a14:useLocalDpi xmlns:a14="http://schemas.microsoft.com/office/drawing/2010/main"/>
              </a:ext>
            </a:extLst>
          </a:blip>
          <a:srcRect/>
          <a:stretch/>
        </p:blipFill>
        <p:spPr>
          <a:xfrm>
            <a:off x="8216667" y="6178820"/>
            <a:ext cx="562208" cy="469532"/>
          </a:xfrm>
          <a:prstGeom prst="rect">
            <a:avLst/>
          </a:prstGeom>
        </p:spPr>
      </p:pic>
      <p:pic>
        <p:nvPicPr>
          <p:cNvPr id="8"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a:stretch/>
        </p:blipFill>
        <p:spPr>
          <a:xfrm>
            <a:off x="141880" y="6254496"/>
            <a:ext cx="6016154" cy="469532"/>
          </a:xfrm>
          <a:prstGeom prst="rect">
            <a:avLst/>
          </a:prstGeom>
        </p:spPr>
      </p:pic>
      <p:pic>
        <p:nvPicPr>
          <p:cNvPr id="9"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7734163" y="211017"/>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68034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8" r:id="rId12"/>
  </p:sldLayoutIdLst>
  <p:hf hdr="0" ftr="0" dt="0"/>
  <p:txStyles>
    <p:title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Arial" charset="0"/>
        </a:defRPr>
      </a:lvl2pPr>
      <a:lvl3pPr algn="l" rtl="0" eaLnBrk="0" fontAlgn="base" hangingPunct="0">
        <a:spcBef>
          <a:spcPct val="0"/>
        </a:spcBef>
        <a:spcAft>
          <a:spcPct val="0"/>
        </a:spcAft>
        <a:defRPr sz="2400" b="1">
          <a:solidFill>
            <a:schemeClr val="tx2"/>
          </a:solidFill>
          <a:latin typeface="Arial" charset="0"/>
        </a:defRPr>
      </a:lvl3pPr>
      <a:lvl4pPr algn="l" rtl="0" eaLnBrk="0" fontAlgn="base" hangingPunct="0">
        <a:spcBef>
          <a:spcPct val="0"/>
        </a:spcBef>
        <a:spcAft>
          <a:spcPct val="0"/>
        </a:spcAft>
        <a:defRPr sz="2400" b="1">
          <a:solidFill>
            <a:schemeClr val="tx2"/>
          </a:solidFill>
          <a:latin typeface="Arial" charset="0"/>
        </a:defRPr>
      </a:lvl4pPr>
      <a:lvl5pPr algn="l" rtl="0" eaLnBrk="0" fontAlgn="base" hangingPunct="0">
        <a:spcBef>
          <a:spcPct val="0"/>
        </a:spcBef>
        <a:spcAft>
          <a:spcPct val="0"/>
        </a:spcAft>
        <a:defRPr sz="2400" b="1">
          <a:solidFill>
            <a:schemeClr val="tx2"/>
          </a:solidFill>
          <a:latin typeface="Arial" charset="0"/>
        </a:defRPr>
      </a:lvl5pPr>
      <a:lvl6pPr marL="457200" algn="l" rtl="0" eaLnBrk="0" fontAlgn="base" hangingPunct="0">
        <a:spcBef>
          <a:spcPct val="0"/>
        </a:spcBef>
        <a:spcAft>
          <a:spcPct val="0"/>
        </a:spcAft>
        <a:defRPr sz="2400" b="1">
          <a:solidFill>
            <a:schemeClr val="tx2"/>
          </a:solidFill>
          <a:latin typeface="Arial" charset="0"/>
        </a:defRPr>
      </a:lvl6pPr>
      <a:lvl7pPr marL="914400" algn="l" rtl="0" eaLnBrk="0" fontAlgn="base" hangingPunct="0">
        <a:spcBef>
          <a:spcPct val="0"/>
        </a:spcBef>
        <a:spcAft>
          <a:spcPct val="0"/>
        </a:spcAft>
        <a:defRPr sz="2400" b="1">
          <a:solidFill>
            <a:schemeClr val="tx2"/>
          </a:solidFill>
          <a:latin typeface="Arial" charset="0"/>
        </a:defRPr>
      </a:lvl7pPr>
      <a:lvl8pPr marL="1371600" algn="l" rtl="0" eaLnBrk="0" fontAlgn="base" hangingPunct="0">
        <a:spcBef>
          <a:spcPct val="0"/>
        </a:spcBef>
        <a:spcAft>
          <a:spcPct val="0"/>
        </a:spcAft>
        <a:defRPr sz="2400" b="1">
          <a:solidFill>
            <a:schemeClr val="tx2"/>
          </a:solidFill>
          <a:latin typeface="Arial" charset="0"/>
        </a:defRPr>
      </a:lvl8pPr>
      <a:lvl9pPr marL="1828800" algn="l" rtl="0" eaLnBrk="0" fontAlgn="base" hangingPunct="0">
        <a:spcBef>
          <a:spcPct val="0"/>
        </a:spcBef>
        <a:spcAft>
          <a:spcPct val="0"/>
        </a:spcAft>
        <a:defRPr sz="2400" b="1">
          <a:solidFill>
            <a:schemeClr val="tx2"/>
          </a:solidFill>
          <a:latin typeface="Arial" charset="0"/>
        </a:defRPr>
      </a:lvl9pPr>
    </p:titleStyle>
    <p:body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361A265A-0AD1-4355-8A65-B9F3F4963EF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D0C5BB11-A91C-4FDE-88C9-647B298D56B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37D2323-D095-45F3-826C-3525EF25C15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E1BB25E-2443-4DA3-94DD-5CA5E81E7056}" type="datetimeFigureOut">
              <a:rPr lang="pt-BR" smtClean="0"/>
              <a:t>03/06/2019</a:t>
            </a:fld>
            <a:endParaRPr lang="pt-BR"/>
          </a:p>
        </p:txBody>
      </p:sp>
      <p:sp>
        <p:nvSpPr>
          <p:cNvPr id="5" name="Espaço Reservado para Rodapé 4">
            <a:extLst>
              <a:ext uri="{FF2B5EF4-FFF2-40B4-BE49-F238E27FC236}">
                <a16:creationId xmlns:a16="http://schemas.microsoft.com/office/drawing/2014/main" id="{C982C1E8-6CAE-4822-A614-064F06B192C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58329BC0-470C-4807-9E0F-6B22CC2C4F2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34E426-9B0F-4FDD-821D-9C318AC0C01E}" type="slidenum">
              <a:rPr lang="pt-BR" smtClean="0"/>
              <a:t>‹nº›</a:t>
            </a:fld>
            <a:endParaRPr lang="pt-BR"/>
          </a:p>
        </p:txBody>
      </p:sp>
      <p:pic>
        <p:nvPicPr>
          <p:cNvPr id="8"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106410" y="211018"/>
            <a:ext cx="1146811" cy="1034233"/>
          </a:xfrm>
          <a:prstGeom prst="rect">
            <a:avLst/>
          </a:prstGeom>
        </p:spPr>
      </p:pic>
      <p:pic>
        <p:nvPicPr>
          <p:cNvPr id="9"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8436594" y="6251943"/>
            <a:ext cx="421656" cy="469532"/>
          </a:xfrm>
          <a:prstGeom prst="rect">
            <a:avLst/>
          </a:prstGeom>
        </p:spPr>
      </p:pic>
      <p:pic>
        <p:nvPicPr>
          <p:cNvPr id="10"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106410" y="6254496"/>
            <a:ext cx="4512116" cy="469532"/>
          </a:xfrm>
          <a:prstGeom prst="rect">
            <a:avLst/>
          </a:prstGeom>
        </p:spPr>
      </p:pic>
      <p:pic>
        <p:nvPicPr>
          <p:cNvPr id="12"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036088" y="147451"/>
            <a:ext cx="981280"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441879"/>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21.jpe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4.wmf"/><Relationship Id="rId4" Type="http://schemas.openxmlformats.org/officeDocument/2006/relationships/image" Target="../media/image23.w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9.png"/><Relationship Id="rId16" Type="http://schemas.openxmlformats.org/officeDocument/2006/relationships/image" Target="../media/image63.png"/><Relationship Id="rId1" Type="http://schemas.openxmlformats.org/officeDocument/2006/relationships/slideLayout" Target="../slideLayouts/slideLayout26.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6.xml"/><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6.xml"/><Relationship Id="rId4" Type="http://schemas.openxmlformats.org/officeDocument/2006/relationships/image" Target="../media/image89.png"/></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4.xml"/><Relationship Id="rId5" Type="http://schemas.openxmlformats.org/officeDocument/2006/relationships/image" Target="../media/image97.png"/><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107.png"/><Relationship Id="rId4" Type="http://schemas.openxmlformats.org/officeDocument/2006/relationships/image" Target="../media/image106.png"/></Relationships>
</file>

<file path=ppt/slides/_rels/slide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a:t>MBA em IA</a:t>
            </a:r>
            <a:br>
              <a:rPr lang="pt-BR" dirty="0"/>
            </a:br>
            <a:br>
              <a:rPr lang="pt-BR" dirty="0"/>
            </a:br>
            <a:r>
              <a:rPr lang="pt-BR" sz="2100" dirty="0"/>
              <a:t>Arquitetura de Dados</a:t>
            </a:r>
            <a:endParaRPr lang="pt-BR" dirty="0"/>
          </a:p>
        </p:txBody>
      </p:sp>
      <p:sp>
        <p:nvSpPr>
          <p:cNvPr id="3" name="Subtítulo 2"/>
          <p:cNvSpPr>
            <a:spLocks noGrp="1"/>
          </p:cNvSpPr>
          <p:nvPr>
            <p:ph type="subTitle" idx="1"/>
          </p:nvPr>
        </p:nvSpPr>
        <p:spPr/>
        <p:txBody>
          <a:bodyPr/>
          <a:lstStyle/>
          <a:p>
            <a:r>
              <a:rPr lang="pt-BR" dirty="0">
                <a:solidFill>
                  <a:srgbClr val="07A990"/>
                </a:solidFill>
              </a:rPr>
              <a:t>NO-SQL</a:t>
            </a:r>
          </a:p>
        </p:txBody>
      </p:sp>
    </p:spTree>
    <p:extLst>
      <p:ext uri="{BB962C8B-B14F-4D97-AF65-F5344CB8AC3E}">
        <p14:creationId xmlns:p14="http://schemas.microsoft.com/office/powerpoint/2010/main" val="1545578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noChangeArrowheads="1"/>
          </p:cNvSpPr>
          <p:nvPr>
            <p:ph type="body" sz="half" idx="1"/>
          </p:nvPr>
        </p:nvSpPr>
        <p:spPr>
          <a:xfrm>
            <a:off x="596628" y="520807"/>
            <a:ext cx="8250948" cy="5379285"/>
          </a:xfrm>
        </p:spPr>
        <p:txBody>
          <a:bodyPr/>
          <a:lstStyle/>
          <a:p>
            <a:pPr>
              <a:lnSpc>
                <a:spcPct val="200000"/>
              </a:lnSpc>
            </a:pPr>
            <a:r>
              <a:rPr lang="en-US" altLang="en-US" sz="2000" b="0" i="0" dirty="0" err="1">
                <a:solidFill>
                  <a:schemeClr val="bg2"/>
                </a:solidFill>
                <a:latin typeface="+mj-lt"/>
              </a:rPr>
              <a:t>Características</a:t>
            </a:r>
            <a:r>
              <a:rPr lang="en-US" altLang="en-US" sz="2000" b="0" i="0" dirty="0">
                <a:solidFill>
                  <a:schemeClr val="bg2"/>
                </a:solidFill>
                <a:latin typeface="+mj-lt"/>
              </a:rPr>
              <a:t> </a:t>
            </a:r>
            <a:r>
              <a:rPr lang="en-US" altLang="en-US" sz="2000" b="0" i="0" dirty="0" err="1">
                <a:solidFill>
                  <a:schemeClr val="bg2"/>
                </a:solidFill>
                <a:latin typeface="+mj-lt"/>
              </a:rPr>
              <a:t>relacionadas</a:t>
            </a:r>
            <a:r>
              <a:rPr lang="en-US" altLang="en-US" sz="2000" b="0" i="0" dirty="0">
                <a:solidFill>
                  <a:schemeClr val="bg2"/>
                </a:solidFill>
                <a:latin typeface="+mj-lt"/>
              </a:rPr>
              <a:t> </a:t>
            </a:r>
            <a:r>
              <a:rPr lang="en-US" altLang="en-US" sz="2000" b="0" i="0" dirty="0" err="1">
                <a:solidFill>
                  <a:schemeClr val="bg2"/>
                </a:solidFill>
                <a:latin typeface="+mj-lt"/>
              </a:rPr>
              <a:t>modelo</a:t>
            </a:r>
            <a:r>
              <a:rPr lang="en-US" altLang="en-US" sz="2000" b="0" i="0" dirty="0">
                <a:solidFill>
                  <a:schemeClr val="bg2"/>
                </a:solidFill>
                <a:latin typeface="+mj-lt"/>
              </a:rPr>
              <a:t> de dados e </a:t>
            </a:r>
            <a:r>
              <a:rPr lang="en-US" altLang="en-US" sz="2000" b="0" i="0" dirty="0" err="1">
                <a:solidFill>
                  <a:schemeClr val="bg2"/>
                </a:solidFill>
                <a:latin typeface="+mj-lt"/>
              </a:rPr>
              <a:t>linguagens</a:t>
            </a:r>
            <a:r>
              <a:rPr lang="en-US" altLang="en-US" sz="2000" b="0" i="0" dirty="0">
                <a:solidFill>
                  <a:schemeClr val="bg2"/>
                </a:solidFill>
                <a:latin typeface="+mj-lt"/>
              </a:rPr>
              <a:t>:</a:t>
            </a:r>
          </a:p>
          <a:p>
            <a:pPr lvl="2">
              <a:lnSpc>
                <a:spcPct val="200000"/>
              </a:lnSpc>
            </a:pPr>
            <a:r>
              <a:rPr lang="en-US" altLang="en-US" sz="2000" b="0" i="0" dirty="0">
                <a:solidFill>
                  <a:schemeClr val="bg2"/>
                </a:solidFill>
                <a:latin typeface="+mj-lt"/>
              </a:rPr>
              <a:t>Schema less </a:t>
            </a:r>
          </a:p>
          <a:p>
            <a:pPr lvl="2">
              <a:lnSpc>
                <a:spcPct val="200000"/>
              </a:lnSpc>
            </a:pPr>
            <a:r>
              <a:rPr lang="en-US" altLang="en-US" sz="2000" b="0" i="0" dirty="0" err="1">
                <a:solidFill>
                  <a:schemeClr val="bg2"/>
                </a:solidFill>
                <a:latin typeface="+mj-lt"/>
              </a:rPr>
              <a:t>Linguagens</a:t>
            </a:r>
            <a:r>
              <a:rPr lang="en-US" altLang="en-US" sz="2000" b="0" i="0" dirty="0">
                <a:solidFill>
                  <a:schemeClr val="bg2"/>
                </a:solidFill>
                <a:latin typeface="+mj-lt"/>
              </a:rPr>
              <a:t> </a:t>
            </a:r>
            <a:r>
              <a:rPr lang="en-US" altLang="en-US" sz="2000" b="0" i="0" dirty="0" err="1">
                <a:solidFill>
                  <a:schemeClr val="bg2"/>
                </a:solidFill>
                <a:latin typeface="+mj-lt"/>
              </a:rPr>
              <a:t>independentes</a:t>
            </a:r>
            <a:r>
              <a:rPr lang="en-US" altLang="en-US" sz="2000" b="0" i="0" dirty="0">
                <a:solidFill>
                  <a:schemeClr val="bg2"/>
                </a:solidFill>
                <a:latin typeface="+mj-lt"/>
              </a:rPr>
              <a:t> </a:t>
            </a:r>
          </a:p>
          <a:p>
            <a:pPr lvl="2">
              <a:lnSpc>
                <a:spcPct val="200000"/>
              </a:lnSpc>
            </a:pPr>
            <a:r>
              <a:rPr lang="en-US" altLang="en-US" sz="2000" b="0" i="0" dirty="0" err="1">
                <a:solidFill>
                  <a:schemeClr val="bg2"/>
                </a:solidFill>
                <a:latin typeface="+mj-lt"/>
              </a:rPr>
              <a:t>Versionamento</a:t>
            </a:r>
            <a:r>
              <a:rPr lang="en-US" altLang="en-US" sz="2000" b="0" i="0" dirty="0">
                <a:solidFill>
                  <a:schemeClr val="bg2"/>
                </a:solidFill>
                <a:latin typeface="+mj-lt"/>
              </a:rPr>
              <a:t> </a:t>
            </a:r>
          </a:p>
          <a:p>
            <a:pPr>
              <a:lnSpc>
                <a:spcPct val="200000"/>
              </a:lnSpc>
              <a:buNone/>
            </a:pPr>
            <a:endParaRPr lang="pt-BR" altLang="ja-JP" sz="2000" b="0" i="0" dirty="0">
              <a:solidFill>
                <a:schemeClr val="bg2"/>
              </a:solidFill>
              <a:latin typeface="+mj-lt"/>
            </a:endParaRPr>
          </a:p>
        </p:txBody>
      </p:sp>
      <p:sp>
        <p:nvSpPr>
          <p:cNvPr id="6" name="Title 4">
            <a:extLst>
              <a:ext uri="{FF2B5EF4-FFF2-40B4-BE49-F238E27FC236}">
                <a16:creationId xmlns:a16="http://schemas.microsoft.com/office/drawing/2014/main" id="{9AA85CA0-3566-4B03-95D2-56FE44662DA4}"/>
              </a:ext>
            </a:extLst>
          </p:cNvPr>
          <p:cNvSpPr txBox="1">
            <a:spLocks/>
          </p:cNvSpPr>
          <p:nvPr/>
        </p:nvSpPr>
        <p:spPr bwMode="auto">
          <a:xfrm>
            <a:off x="99603" y="66800"/>
            <a:ext cx="8229600" cy="45400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Big Data – NO SQL</a:t>
            </a:r>
          </a:p>
        </p:txBody>
      </p:sp>
      <p:pic>
        <p:nvPicPr>
          <p:cNvPr id="7" name="Imagem 6">
            <a:extLst>
              <a:ext uri="{FF2B5EF4-FFF2-40B4-BE49-F238E27FC236}">
                <a16:creationId xmlns:a16="http://schemas.microsoft.com/office/drawing/2014/main" id="{227C7A9F-506A-4A4E-A654-B2DF40A98C3D}"/>
              </a:ext>
            </a:extLst>
          </p:cNvPr>
          <p:cNvPicPr>
            <a:picLocks noChangeAspect="1"/>
          </p:cNvPicPr>
          <p:nvPr/>
        </p:nvPicPr>
        <p:blipFill>
          <a:blip r:embed="rId2"/>
          <a:stretch>
            <a:fillRect/>
          </a:stretch>
        </p:blipFill>
        <p:spPr>
          <a:xfrm>
            <a:off x="4241186" y="2996952"/>
            <a:ext cx="4606390" cy="2798210"/>
          </a:xfrm>
          <a:prstGeom prst="rect">
            <a:avLst/>
          </a:prstGeom>
        </p:spPr>
      </p:pic>
    </p:spTree>
    <p:extLst>
      <p:ext uri="{BB962C8B-B14F-4D97-AF65-F5344CB8AC3E}">
        <p14:creationId xmlns:p14="http://schemas.microsoft.com/office/powerpoint/2010/main" val="297694021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228600" y="834816"/>
            <a:ext cx="8686800" cy="461665"/>
          </a:xfrm>
          <a:noFill/>
        </p:spPr>
        <p:txBody>
          <a:bodyPr wrap="square" rtlCol="0">
            <a:spAutoFit/>
          </a:bodyPr>
          <a:lstStyle/>
          <a:p>
            <a:pPr algn="l" eaLnBrk="1" fontAlgn="auto" hangingPunct="1">
              <a:lnSpc>
                <a:spcPct val="100000"/>
              </a:lnSpc>
              <a:spcBef>
                <a:spcPts val="0"/>
              </a:spcBef>
              <a:spcAft>
                <a:spcPts val="0"/>
              </a:spcAft>
            </a:pPr>
            <a:r>
              <a:rPr lang="pt-BR" sz="2400" i="0" kern="1200" dirty="0">
                <a:ln w="1905"/>
                <a:ea typeface="+mn-ea"/>
                <a:cs typeface="Calibri" panose="020F0502020204030204" pitchFamily="34" charset="0"/>
              </a:rPr>
              <a:t>Gerenciamento de Transações</a:t>
            </a:r>
          </a:p>
        </p:txBody>
      </p:sp>
      <p:sp>
        <p:nvSpPr>
          <p:cNvPr id="48131" name="Rectangle 3"/>
          <p:cNvSpPr>
            <a:spLocks noGrp="1" noChangeArrowheads="1"/>
          </p:cNvSpPr>
          <p:nvPr>
            <p:ph idx="1"/>
          </p:nvPr>
        </p:nvSpPr>
        <p:spPr>
          <a:xfrm>
            <a:off x="69042" y="1396697"/>
            <a:ext cx="8643966" cy="3888978"/>
          </a:xfrm>
          <a:noFill/>
        </p:spPr>
        <p:txBody>
          <a:bodyPr/>
          <a:lstStyle/>
          <a:p>
            <a:pPr lvl="1" eaLnBrk="1" hangingPunct="1">
              <a:lnSpc>
                <a:spcPct val="150000"/>
              </a:lnSpc>
            </a:pPr>
            <a:r>
              <a:rPr lang="pt-BR" sz="1800" b="0" i="0" dirty="0">
                <a:solidFill>
                  <a:schemeClr val="bg2"/>
                </a:solidFill>
              </a:rPr>
              <a:t>Uma transação é uma coleção de operações que desempenha uma função lógica única dentro de uma aplicação do sistema gerenciador de banco de dados.</a:t>
            </a:r>
          </a:p>
          <a:p>
            <a:pPr lvl="1" eaLnBrk="1" hangingPunct="1"/>
            <a:r>
              <a:rPr lang="pt-BR" sz="1800" b="0" i="0" dirty="0">
                <a:solidFill>
                  <a:schemeClr val="bg2"/>
                </a:solidFill>
              </a:rPr>
              <a:t>Ou todas operações são executadas com sucesso ou nenhuma delas será</a:t>
            </a:r>
          </a:p>
          <a:p>
            <a:pPr eaLnBrk="1" hangingPunct="1"/>
            <a:endParaRPr lang="pt-BR" sz="1600" b="0" i="0" dirty="0">
              <a:solidFill>
                <a:schemeClr val="bg2"/>
              </a:solidFill>
            </a:endParaRPr>
          </a:p>
        </p:txBody>
      </p:sp>
      <p:sp>
        <p:nvSpPr>
          <p:cNvPr id="19" name="Text Box 5"/>
          <p:cNvSpPr txBox="1">
            <a:spLocks noChangeArrowheads="1"/>
          </p:cNvSpPr>
          <p:nvPr/>
        </p:nvSpPr>
        <p:spPr bwMode="auto">
          <a:xfrm>
            <a:off x="1776413" y="5021907"/>
            <a:ext cx="12649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Rollback</a:t>
            </a:r>
          </a:p>
        </p:txBody>
      </p:sp>
      <p:sp>
        <p:nvSpPr>
          <p:cNvPr id="20" name="Text Box 6"/>
          <p:cNvSpPr txBox="1">
            <a:spLocks noChangeArrowheads="1"/>
          </p:cNvSpPr>
          <p:nvPr/>
        </p:nvSpPr>
        <p:spPr bwMode="auto">
          <a:xfrm>
            <a:off x="5353052" y="3726507"/>
            <a:ext cx="1204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Commit</a:t>
            </a:r>
          </a:p>
        </p:txBody>
      </p:sp>
      <p:cxnSp>
        <p:nvCxnSpPr>
          <p:cNvPr id="21" name="AutoShape 8"/>
          <p:cNvCxnSpPr>
            <a:cxnSpLocks noChangeShapeType="1"/>
            <a:stCxn id="29" idx="3"/>
            <a:endCxn id="31" idx="1"/>
          </p:cNvCxnSpPr>
          <p:nvPr/>
        </p:nvCxnSpPr>
        <p:spPr bwMode="auto">
          <a:xfrm>
            <a:off x="1961971" y="4298007"/>
            <a:ext cx="1170169" cy="0"/>
          </a:xfrm>
          <a:prstGeom prst="straightConnector1">
            <a:avLst/>
          </a:prstGeom>
          <a:noFill/>
          <a:ln w="38100">
            <a:solidFill>
              <a:schemeClr val="accent1"/>
            </a:solidFill>
            <a:round/>
            <a:headEnd type="none" w="sm" len="sm"/>
            <a:tailEnd type="arrow" w="lg" len="lg"/>
          </a:ln>
          <a:effectLst/>
        </p:spPr>
      </p:cxnSp>
      <p:cxnSp>
        <p:nvCxnSpPr>
          <p:cNvPr id="22" name="AutoShape 9"/>
          <p:cNvCxnSpPr>
            <a:cxnSpLocks noChangeShapeType="1"/>
            <a:stCxn id="31" idx="3"/>
            <a:endCxn id="30" idx="1"/>
          </p:cNvCxnSpPr>
          <p:nvPr/>
        </p:nvCxnSpPr>
        <p:spPr bwMode="auto">
          <a:xfrm>
            <a:off x="5408879" y="4298007"/>
            <a:ext cx="1291254" cy="356"/>
          </a:xfrm>
          <a:prstGeom prst="straightConnector1">
            <a:avLst/>
          </a:prstGeom>
          <a:noFill/>
          <a:ln w="38100">
            <a:solidFill>
              <a:schemeClr val="accent1"/>
            </a:solidFill>
            <a:round/>
            <a:headEnd type="none" w="sm" len="sm"/>
            <a:tailEnd type="arrow" w="lg" len="lg"/>
          </a:ln>
          <a:effectLst/>
        </p:spPr>
      </p:cxnSp>
      <p:sp>
        <p:nvSpPr>
          <p:cNvPr id="23" name="Freeform 12"/>
          <p:cNvSpPr>
            <a:spLocks/>
          </p:cNvSpPr>
          <p:nvPr/>
        </p:nvSpPr>
        <p:spPr bwMode="auto">
          <a:xfrm>
            <a:off x="3192463" y="3224857"/>
            <a:ext cx="925028" cy="450850"/>
          </a:xfrm>
          <a:custGeom>
            <a:avLst/>
            <a:gdLst>
              <a:gd name="T0" fmla="*/ 0 w 488"/>
              <a:gd name="T1" fmla="*/ 270 h 284"/>
              <a:gd name="T2" fmla="*/ 73 w 488"/>
              <a:gd name="T3" fmla="*/ 93 h 284"/>
              <a:gd name="T4" fmla="*/ 211 w 488"/>
              <a:gd name="T5" fmla="*/ 5 h 284"/>
              <a:gd name="T6" fmla="*/ 366 w 488"/>
              <a:gd name="T7" fmla="*/ 60 h 284"/>
              <a:gd name="T8" fmla="*/ 488 w 488"/>
              <a:gd name="T9" fmla="*/ 284 h 284"/>
            </a:gdLst>
            <a:ahLst/>
            <a:cxnLst>
              <a:cxn ang="0">
                <a:pos x="T0" y="T1"/>
              </a:cxn>
              <a:cxn ang="0">
                <a:pos x="T2" y="T3"/>
              </a:cxn>
              <a:cxn ang="0">
                <a:pos x="T4" y="T5"/>
              </a:cxn>
              <a:cxn ang="0">
                <a:pos x="T6" y="T7"/>
              </a:cxn>
              <a:cxn ang="0">
                <a:pos x="T8" y="T9"/>
              </a:cxn>
            </a:cxnLst>
            <a:rect l="0" t="0" r="r" b="b"/>
            <a:pathLst>
              <a:path w="488" h="284">
                <a:moveTo>
                  <a:pt x="0" y="270"/>
                </a:moveTo>
                <a:cubicBezTo>
                  <a:pt x="13" y="239"/>
                  <a:pt x="38" y="137"/>
                  <a:pt x="73" y="93"/>
                </a:cubicBezTo>
                <a:cubicBezTo>
                  <a:pt x="108" y="49"/>
                  <a:pt x="162" y="11"/>
                  <a:pt x="211" y="5"/>
                </a:cubicBezTo>
                <a:cubicBezTo>
                  <a:pt x="260" y="0"/>
                  <a:pt x="320" y="14"/>
                  <a:pt x="366" y="60"/>
                </a:cubicBezTo>
                <a:cubicBezTo>
                  <a:pt x="412" y="107"/>
                  <a:pt x="463" y="237"/>
                  <a:pt x="488" y="284"/>
                </a:cubicBezTo>
              </a:path>
            </a:pathLst>
          </a:custGeom>
          <a:noFill/>
          <a:ln w="38100" cap="flat" cmpd="sng">
            <a:solidFill>
              <a:schemeClr val="accent1"/>
            </a:solidFill>
            <a:prstDash val="solid"/>
            <a:round/>
            <a:headEnd type="none" w="sm" len="sm"/>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endParaRPr>
          </a:p>
        </p:txBody>
      </p:sp>
      <p:sp>
        <p:nvSpPr>
          <p:cNvPr id="24" name="Text Box 14"/>
          <p:cNvSpPr txBox="1">
            <a:spLocks noChangeArrowheads="1"/>
          </p:cNvSpPr>
          <p:nvPr/>
        </p:nvSpPr>
        <p:spPr bwMode="auto">
          <a:xfrm>
            <a:off x="3192465" y="2708920"/>
            <a:ext cx="10856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Leitura</a:t>
            </a:r>
            <a:endParaRPr kumimoji="0" lang="en-US" sz="2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25" name="Freeform 15"/>
          <p:cNvSpPr>
            <a:spLocks/>
          </p:cNvSpPr>
          <p:nvPr/>
        </p:nvSpPr>
        <p:spPr bwMode="auto">
          <a:xfrm>
            <a:off x="4391025" y="3224857"/>
            <a:ext cx="925028" cy="450850"/>
          </a:xfrm>
          <a:custGeom>
            <a:avLst/>
            <a:gdLst>
              <a:gd name="T0" fmla="*/ 0 w 488"/>
              <a:gd name="T1" fmla="*/ 270 h 284"/>
              <a:gd name="T2" fmla="*/ 73 w 488"/>
              <a:gd name="T3" fmla="*/ 93 h 284"/>
              <a:gd name="T4" fmla="*/ 211 w 488"/>
              <a:gd name="T5" fmla="*/ 5 h 284"/>
              <a:gd name="T6" fmla="*/ 366 w 488"/>
              <a:gd name="T7" fmla="*/ 60 h 284"/>
              <a:gd name="T8" fmla="*/ 488 w 488"/>
              <a:gd name="T9" fmla="*/ 284 h 284"/>
            </a:gdLst>
            <a:ahLst/>
            <a:cxnLst>
              <a:cxn ang="0">
                <a:pos x="T0" y="T1"/>
              </a:cxn>
              <a:cxn ang="0">
                <a:pos x="T2" y="T3"/>
              </a:cxn>
              <a:cxn ang="0">
                <a:pos x="T4" y="T5"/>
              </a:cxn>
              <a:cxn ang="0">
                <a:pos x="T6" y="T7"/>
              </a:cxn>
              <a:cxn ang="0">
                <a:pos x="T8" y="T9"/>
              </a:cxn>
            </a:cxnLst>
            <a:rect l="0" t="0" r="r" b="b"/>
            <a:pathLst>
              <a:path w="488" h="284">
                <a:moveTo>
                  <a:pt x="0" y="270"/>
                </a:moveTo>
                <a:cubicBezTo>
                  <a:pt x="13" y="239"/>
                  <a:pt x="38" y="137"/>
                  <a:pt x="73" y="93"/>
                </a:cubicBezTo>
                <a:cubicBezTo>
                  <a:pt x="108" y="49"/>
                  <a:pt x="162" y="11"/>
                  <a:pt x="211" y="5"/>
                </a:cubicBezTo>
                <a:cubicBezTo>
                  <a:pt x="260" y="0"/>
                  <a:pt x="320" y="14"/>
                  <a:pt x="366" y="60"/>
                </a:cubicBezTo>
                <a:cubicBezTo>
                  <a:pt x="412" y="107"/>
                  <a:pt x="463" y="237"/>
                  <a:pt x="488" y="284"/>
                </a:cubicBezTo>
              </a:path>
            </a:pathLst>
          </a:custGeom>
          <a:noFill/>
          <a:ln w="38100" cap="flat" cmpd="sng">
            <a:solidFill>
              <a:schemeClr val="accent1"/>
            </a:solidFill>
            <a:prstDash val="solid"/>
            <a:round/>
            <a:headEnd type="none" w="sm" len="sm"/>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endParaRPr>
          </a:p>
        </p:txBody>
      </p:sp>
      <p:sp>
        <p:nvSpPr>
          <p:cNvPr id="26" name="Text Box 16"/>
          <p:cNvSpPr txBox="1">
            <a:spLocks noChangeArrowheads="1"/>
          </p:cNvSpPr>
          <p:nvPr/>
        </p:nvSpPr>
        <p:spPr bwMode="auto">
          <a:xfrm>
            <a:off x="4391025" y="2708920"/>
            <a:ext cx="13948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Gravação</a:t>
            </a:r>
            <a:endParaRPr kumimoji="0" lang="en-US" sz="2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27" name="Freeform 17"/>
          <p:cNvSpPr>
            <a:spLocks/>
          </p:cNvSpPr>
          <p:nvPr/>
        </p:nvSpPr>
        <p:spPr bwMode="auto">
          <a:xfrm>
            <a:off x="1042990" y="4940949"/>
            <a:ext cx="2880938" cy="568325"/>
          </a:xfrm>
          <a:custGeom>
            <a:avLst/>
            <a:gdLst>
              <a:gd name="T0" fmla="*/ 1616 w 1616"/>
              <a:gd name="T1" fmla="*/ 6 h 358"/>
              <a:gd name="T2" fmla="*/ 1525 w 1616"/>
              <a:gd name="T3" fmla="*/ 154 h 358"/>
              <a:gd name="T4" fmla="*/ 1216 w 1616"/>
              <a:gd name="T5" fmla="*/ 308 h 358"/>
              <a:gd name="T6" fmla="*/ 754 w 1616"/>
              <a:gd name="T7" fmla="*/ 351 h 358"/>
              <a:gd name="T8" fmla="*/ 202 w 1616"/>
              <a:gd name="T9" fmla="*/ 268 h 358"/>
              <a:gd name="T10" fmla="*/ 0 w 1616"/>
              <a:gd name="T11" fmla="*/ 0 h 358"/>
            </a:gdLst>
            <a:ahLst/>
            <a:cxnLst>
              <a:cxn ang="0">
                <a:pos x="T0" y="T1"/>
              </a:cxn>
              <a:cxn ang="0">
                <a:pos x="T2" y="T3"/>
              </a:cxn>
              <a:cxn ang="0">
                <a:pos x="T4" y="T5"/>
              </a:cxn>
              <a:cxn ang="0">
                <a:pos x="T6" y="T7"/>
              </a:cxn>
              <a:cxn ang="0">
                <a:pos x="T8" y="T9"/>
              </a:cxn>
              <a:cxn ang="0">
                <a:pos x="T10" y="T11"/>
              </a:cxn>
            </a:cxnLst>
            <a:rect l="0" t="0" r="r" b="b"/>
            <a:pathLst>
              <a:path w="1616" h="358">
                <a:moveTo>
                  <a:pt x="1616" y="6"/>
                </a:moveTo>
                <a:cubicBezTo>
                  <a:pt x="1601" y="31"/>
                  <a:pt x="1592" y="104"/>
                  <a:pt x="1525" y="154"/>
                </a:cubicBezTo>
                <a:cubicBezTo>
                  <a:pt x="1458" y="204"/>
                  <a:pt x="1344" y="275"/>
                  <a:pt x="1216" y="308"/>
                </a:cubicBezTo>
                <a:cubicBezTo>
                  <a:pt x="1088" y="341"/>
                  <a:pt x="923" y="358"/>
                  <a:pt x="754" y="351"/>
                </a:cubicBezTo>
                <a:cubicBezTo>
                  <a:pt x="585" y="344"/>
                  <a:pt x="328" y="327"/>
                  <a:pt x="202" y="268"/>
                </a:cubicBezTo>
                <a:cubicBezTo>
                  <a:pt x="76" y="209"/>
                  <a:pt x="42" y="56"/>
                  <a:pt x="0" y="0"/>
                </a:cubicBezTo>
              </a:path>
            </a:pathLst>
          </a:custGeom>
          <a:noFill/>
          <a:ln w="38100" cap="flat" cmpd="sng">
            <a:solidFill>
              <a:schemeClr val="accent1"/>
            </a:solidFill>
            <a:prstDash val="solid"/>
            <a:round/>
            <a:headEnd type="none" w="sm" len="sm"/>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endParaRPr>
          </a:p>
        </p:txBody>
      </p:sp>
      <p:sp>
        <p:nvSpPr>
          <p:cNvPr id="28" name="Text Box 18"/>
          <p:cNvSpPr txBox="1">
            <a:spLocks noChangeArrowheads="1"/>
          </p:cNvSpPr>
          <p:nvPr/>
        </p:nvSpPr>
        <p:spPr bwMode="auto">
          <a:xfrm>
            <a:off x="2020890" y="3772549"/>
            <a:ext cx="1093904" cy="36933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Gravação</a:t>
            </a:r>
            <a:endParaRPr kumimoji="0" lang="en-US" sz="18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29" name="Text Box 2"/>
          <p:cNvSpPr txBox="1">
            <a:spLocks noChangeArrowheads="1"/>
          </p:cNvSpPr>
          <p:nvPr/>
        </p:nvSpPr>
        <p:spPr bwMode="blackWhite">
          <a:xfrm>
            <a:off x="395288" y="3653482"/>
            <a:ext cx="1566683" cy="1289050"/>
          </a:xfrm>
          <a:prstGeom prst="rect">
            <a:avLst/>
          </a:prstGeom>
          <a:solidFill>
            <a:srgbClr val="DA8200">
              <a:alpha val="50000"/>
            </a:srgbClr>
          </a:solidFill>
          <a:ln w="12700">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72000" bIns="108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Situação</a:t>
            </a:r>
            <a:r>
              <a:rPr kumimoji="0" lang="en-US" sz="2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r>
              <a:rPr kumimoji="0" lang="en-US" sz="24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Inicial</a:t>
            </a:r>
            <a:endParaRPr kumimoji="0" lang="en-US" sz="2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a:t>
            </a:r>
            <a:r>
              <a:rPr kumimoji="0" lang="en-US" sz="24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Durável</a:t>
            </a:r>
            <a:r>
              <a:rPr kumimoji="0" lang="en-US" sz="2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a:t>
            </a:r>
          </a:p>
        </p:txBody>
      </p:sp>
      <p:sp>
        <p:nvSpPr>
          <p:cNvPr id="30" name="Text Box 3"/>
          <p:cNvSpPr txBox="1">
            <a:spLocks noChangeArrowheads="1"/>
          </p:cNvSpPr>
          <p:nvPr/>
        </p:nvSpPr>
        <p:spPr bwMode="blackWhite">
          <a:xfrm>
            <a:off x="6700133" y="3653486"/>
            <a:ext cx="1991560" cy="1289753"/>
          </a:xfrm>
          <a:prstGeom prst="rect">
            <a:avLst/>
          </a:prstGeom>
          <a:solidFill>
            <a:srgbClr val="38883C">
              <a:alpha val="50000"/>
            </a:srgbClr>
          </a:solidFill>
          <a:ln w="12700">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000" tIns="72000" rIns="108000" bIns="108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Situação</a:t>
            </a:r>
            <a:r>
              <a:rPr kumimoji="0" lang="en-US" sz="2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Final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Durável</a:t>
            </a:r>
            <a:r>
              <a:rPr kumimoji="0" lang="en-US" sz="2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consistente</a:t>
            </a:r>
            <a:endParaRPr kumimoji="0" lang="en-US" sz="2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31" name="Text Box 4"/>
          <p:cNvSpPr txBox="1">
            <a:spLocks noChangeArrowheads="1"/>
          </p:cNvSpPr>
          <p:nvPr/>
        </p:nvSpPr>
        <p:spPr bwMode="blackWhite">
          <a:xfrm>
            <a:off x="3132140" y="3653482"/>
            <a:ext cx="2276739" cy="1289050"/>
          </a:xfrm>
          <a:prstGeom prst="rect">
            <a:avLst/>
          </a:prstGeom>
          <a:solidFill>
            <a:srgbClr val="0055D2">
              <a:alpha val="50000"/>
            </a:srgbClr>
          </a:solidFill>
          <a:ln w="12700">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72000" bIns="108000">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Coleção</a:t>
            </a:r>
            <a:r>
              <a:rPr kumimoji="0" lang="en-US" sz="2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de </a:t>
            </a:r>
            <a:r>
              <a:rPr kumimoji="0" lang="en-US" sz="24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leituras</a:t>
            </a:r>
            <a:r>
              <a:rPr kumimoji="0" lang="en-US" sz="2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e </a:t>
            </a:r>
            <a:r>
              <a:rPr kumimoji="0" lang="en-US" sz="24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gravações</a:t>
            </a:r>
            <a:endParaRPr kumimoji="0" lang="en-US" sz="2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18" name="Title 4">
            <a:extLst>
              <a:ext uri="{FF2B5EF4-FFF2-40B4-BE49-F238E27FC236}">
                <a16:creationId xmlns:a16="http://schemas.microsoft.com/office/drawing/2014/main" id="{D16BDA1F-2D26-493A-B12C-EFEBAD04E75E}"/>
              </a:ext>
            </a:extLst>
          </p:cNvPr>
          <p:cNvSpPr txBox="1">
            <a:spLocks/>
          </p:cNvSpPr>
          <p:nvPr/>
        </p:nvSpPr>
        <p:spPr bwMode="auto">
          <a:xfrm>
            <a:off x="99603" y="66800"/>
            <a:ext cx="8229600" cy="45400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Big Data – NO SQL</a:t>
            </a:r>
          </a:p>
        </p:txBody>
      </p:sp>
    </p:spTree>
    <p:extLst>
      <p:ext uri="{BB962C8B-B14F-4D97-AF65-F5344CB8AC3E}">
        <p14:creationId xmlns:p14="http://schemas.microsoft.com/office/powerpoint/2010/main" val="240538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m relacionada">
            <a:extLst>
              <a:ext uri="{FF2B5EF4-FFF2-40B4-BE49-F238E27FC236}">
                <a16:creationId xmlns:a16="http://schemas.microsoft.com/office/drawing/2014/main" id="{ED45E11B-E354-4C55-9175-17E1DB6775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4392" y="3684989"/>
            <a:ext cx="3672408" cy="2085111"/>
          </a:xfrm>
          <a:prstGeom prst="rect">
            <a:avLst/>
          </a:prstGeom>
          <a:noFill/>
          <a:extLst>
            <a:ext uri="{909E8E84-426E-40DD-AFC4-6F175D3DCCD1}">
              <a14:hiddenFill xmlns:a14="http://schemas.microsoft.com/office/drawing/2010/main">
                <a:solidFill>
                  <a:srgbClr val="FFFFFF"/>
                </a:solidFill>
              </a14:hiddenFill>
            </a:ext>
          </a:extLst>
        </p:spPr>
      </p:pic>
      <p:sp>
        <p:nvSpPr>
          <p:cNvPr id="48130" name="Rectangle 2"/>
          <p:cNvSpPr>
            <a:spLocks noGrp="1" noChangeArrowheads="1"/>
          </p:cNvSpPr>
          <p:nvPr>
            <p:ph type="title"/>
          </p:nvPr>
        </p:nvSpPr>
        <p:spPr>
          <a:xfrm>
            <a:off x="0" y="687790"/>
            <a:ext cx="8686800" cy="400110"/>
          </a:xfrm>
          <a:noFill/>
        </p:spPr>
        <p:txBody>
          <a:bodyPr wrap="square" rtlCol="0">
            <a:spAutoFit/>
          </a:bodyPr>
          <a:lstStyle/>
          <a:p>
            <a:pPr algn="l" eaLnBrk="1" fontAlgn="auto" hangingPunct="1">
              <a:lnSpc>
                <a:spcPct val="100000"/>
              </a:lnSpc>
              <a:spcBef>
                <a:spcPts val="0"/>
              </a:spcBef>
              <a:spcAft>
                <a:spcPts val="0"/>
              </a:spcAft>
            </a:pPr>
            <a:r>
              <a:rPr lang="pt-BR" sz="2000" i="0" kern="1200" dirty="0">
                <a:ln w="1905"/>
                <a:ea typeface="+mn-ea"/>
                <a:cs typeface="Calibri" panose="020F0502020204030204" pitchFamily="34" charset="0"/>
              </a:rPr>
              <a:t>Gerenciamento de Transações</a:t>
            </a:r>
          </a:p>
        </p:txBody>
      </p:sp>
      <p:sp>
        <p:nvSpPr>
          <p:cNvPr id="48131" name="Rectangle 3"/>
          <p:cNvSpPr>
            <a:spLocks noGrp="1" noChangeArrowheads="1"/>
          </p:cNvSpPr>
          <p:nvPr>
            <p:ph idx="1"/>
          </p:nvPr>
        </p:nvSpPr>
        <p:spPr>
          <a:xfrm>
            <a:off x="0" y="1087900"/>
            <a:ext cx="8977566" cy="2906197"/>
          </a:xfrm>
          <a:solidFill>
            <a:schemeClr val="tx2"/>
          </a:solidFill>
        </p:spPr>
        <p:txBody>
          <a:bodyPr/>
          <a:lstStyle/>
          <a:p>
            <a:pPr lvl="1" eaLnBrk="1" hangingPunct="1">
              <a:buNone/>
            </a:pPr>
            <a:r>
              <a:rPr lang="pt-BR" sz="2000" b="0" i="0" dirty="0">
                <a:solidFill>
                  <a:schemeClr val="bg2"/>
                </a:solidFill>
              </a:rPr>
              <a:t>Propriedades </a:t>
            </a:r>
            <a:r>
              <a:rPr lang="pt-BR" sz="2000" i="0" dirty="0">
                <a:solidFill>
                  <a:schemeClr val="bg2"/>
                </a:solidFill>
              </a:rPr>
              <a:t>ACID</a:t>
            </a:r>
          </a:p>
          <a:p>
            <a:pPr lvl="1" eaLnBrk="1" hangingPunct="1">
              <a:buFont typeface="Wingdings" panose="05000000000000000000" pitchFamily="2" charset="2"/>
              <a:buChar char="§"/>
            </a:pPr>
            <a:r>
              <a:rPr lang="pt-BR" sz="1600" b="1" i="0" dirty="0">
                <a:solidFill>
                  <a:schemeClr val="bg2"/>
                </a:solidFill>
              </a:rPr>
              <a:t>A – atomicidade </a:t>
            </a:r>
            <a:r>
              <a:rPr lang="pt-BR" sz="1600" b="0" i="0" dirty="0">
                <a:solidFill>
                  <a:schemeClr val="bg2"/>
                </a:solidFill>
              </a:rPr>
              <a:t>: ou todas as operações envolvidas na transação ocorrem, ou nenhuma delas deve ter efeito sobre o banco de dados. Tarefa do SGBD.</a:t>
            </a:r>
          </a:p>
          <a:p>
            <a:pPr lvl="1" eaLnBrk="1" hangingPunct="1">
              <a:buFont typeface="Wingdings" panose="05000000000000000000" pitchFamily="2" charset="2"/>
              <a:buChar char="§"/>
            </a:pPr>
            <a:r>
              <a:rPr lang="pt-BR" sz="1600" b="1" i="0" dirty="0">
                <a:solidFill>
                  <a:schemeClr val="bg2"/>
                </a:solidFill>
              </a:rPr>
              <a:t>C – consistência </a:t>
            </a:r>
            <a:r>
              <a:rPr lang="pt-BR" sz="1600" b="0" i="0" dirty="0">
                <a:solidFill>
                  <a:schemeClr val="bg2"/>
                </a:solidFill>
              </a:rPr>
              <a:t>: ao final da execução da transação a consistência dos dados no banco devem ter sido mantidas. Tarefa do programador.</a:t>
            </a:r>
          </a:p>
          <a:p>
            <a:pPr lvl="1" eaLnBrk="1" hangingPunct="1">
              <a:buFont typeface="Wingdings" panose="05000000000000000000" pitchFamily="2" charset="2"/>
              <a:buChar char="§"/>
            </a:pPr>
            <a:r>
              <a:rPr lang="pt-BR" sz="1600" b="1" i="0" dirty="0">
                <a:solidFill>
                  <a:schemeClr val="bg2"/>
                </a:solidFill>
              </a:rPr>
              <a:t>I – isolamento </a:t>
            </a:r>
            <a:r>
              <a:rPr lang="pt-BR" sz="1600" b="0" i="0" dirty="0">
                <a:solidFill>
                  <a:schemeClr val="bg2"/>
                </a:solidFill>
              </a:rPr>
              <a:t>: uma transação deve ter sua execução realizada de forma isolada em relação à execução de outras transações. Transações não enxergam dados não COMMITADOS.</a:t>
            </a:r>
          </a:p>
          <a:p>
            <a:pPr lvl="1" eaLnBrk="1" hangingPunct="1">
              <a:buFont typeface="Wingdings" panose="05000000000000000000" pitchFamily="2" charset="2"/>
              <a:buChar char="§"/>
            </a:pPr>
            <a:r>
              <a:rPr lang="pt-BR" sz="1600" b="1" i="0" dirty="0">
                <a:solidFill>
                  <a:schemeClr val="bg2"/>
                </a:solidFill>
              </a:rPr>
              <a:t>D – durabilidade </a:t>
            </a:r>
            <a:r>
              <a:rPr lang="pt-BR" sz="1600" b="0" i="0" dirty="0">
                <a:solidFill>
                  <a:schemeClr val="bg2"/>
                </a:solidFill>
              </a:rPr>
              <a:t>: depois que uma transação é executada com sucesso, as modificações por ela realizadas devem ser mantidas no sistema, mesmo na ocorrência de falhas. Tarefa do SGBD. Garantida através de LOGS de TRANSAÇÂO </a:t>
            </a:r>
          </a:p>
        </p:txBody>
      </p:sp>
      <p:sp>
        <p:nvSpPr>
          <p:cNvPr id="6" name="Title 4">
            <a:extLst>
              <a:ext uri="{FF2B5EF4-FFF2-40B4-BE49-F238E27FC236}">
                <a16:creationId xmlns:a16="http://schemas.microsoft.com/office/drawing/2014/main" id="{85491D4F-4FEC-4129-B024-225D548DC678}"/>
              </a:ext>
            </a:extLst>
          </p:cNvPr>
          <p:cNvSpPr txBox="1">
            <a:spLocks/>
          </p:cNvSpPr>
          <p:nvPr/>
        </p:nvSpPr>
        <p:spPr bwMode="auto">
          <a:xfrm>
            <a:off x="99603" y="66800"/>
            <a:ext cx="8229600" cy="45400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Big Data – NO SQL x </a:t>
            </a:r>
            <a:r>
              <a:rPr kumimoji="0" lang="en-US" sz="2400" b="1"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Relacionais</a:t>
            </a: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SQL</a:t>
            </a:r>
          </a:p>
        </p:txBody>
      </p:sp>
    </p:spTree>
    <p:extLst>
      <p:ext uri="{BB962C8B-B14F-4D97-AF65-F5344CB8AC3E}">
        <p14:creationId xmlns:p14="http://schemas.microsoft.com/office/powerpoint/2010/main" val="3351057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385796" y="994103"/>
            <a:ext cx="8686800" cy="400110"/>
          </a:xfrm>
          <a:noFill/>
        </p:spPr>
        <p:txBody>
          <a:bodyPr wrap="square" rtlCol="0">
            <a:spAutoFit/>
          </a:bodyPr>
          <a:lstStyle/>
          <a:p>
            <a:pPr algn="l" eaLnBrk="1" fontAlgn="auto" hangingPunct="1">
              <a:lnSpc>
                <a:spcPct val="100000"/>
              </a:lnSpc>
              <a:spcBef>
                <a:spcPts val="0"/>
              </a:spcBef>
              <a:spcAft>
                <a:spcPts val="0"/>
              </a:spcAft>
            </a:pPr>
            <a:r>
              <a:rPr lang="pt-BR" sz="2000" i="0" kern="1200" dirty="0">
                <a:ln w="1905"/>
                <a:ea typeface="+mn-ea"/>
                <a:cs typeface="Calibri" panose="020F0502020204030204" pitchFamily="34" charset="0"/>
              </a:rPr>
              <a:t>Gerenciamento de Transações</a:t>
            </a:r>
          </a:p>
        </p:txBody>
      </p:sp>
      <p:pic>
        <p:nvPicPr>
          <p:cNvPr id="3" name="Imagem 2"/>
          <p:cNvPicPr>
            <a:picLocks noChangeAspect="1"/>
          </p:cNvPicPr>
          <p:nvPr/>
        </p:nvPicPr>
        <p:blipFill>
          <a:blip r:embed="rId3"/>
          <a:stretch>
            <a:fillRect/>
          </a:stretch>
        </p:blipFill>
        <p:spPr>
          <a:xfrm>
            <a:off x="385796" y="2132856"/>
            <a:ext cx="5149434" cy="3517063"/>
          </a:xfrm>
          <a:prstGeom prst="rect">
            <a:avLst/>
          </a:prstGeom>
        </p:spPr>
      </p:pic>
      <p:sp>
        <p:nvSpPr>
          <p:cNvPr id="6" name="Rectangle 3"/>
          <p:cNvSpPr txBox="1">
            <a:spLocks noChangeArrowheads="1"/>
          </p:cNvSpPr>
          <p:nvPr/>
        </p:nvSpPr>
        <p:spPr bwMode="auto">
          <a:xfrm>
            <a:off x="5436096" y="2492896"/>
            <a:ext cx="4083663" cy="5043487"/>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Clr>
                <a:schemeClr val="bg2"/>
              </a:buClr>
              <a:buFont typeface="Wingdings" pitchFamily="2" charset="2"/>
              <a:buChar char="§"/>
              <a:defRPr>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a:lstStyle>
          <a:p>
            <a:pPr marL="685800" marR="0" lvl="1" indent="-228600" algn="l" defTabSz="914400" rtl="0" eaLnBrk="0" fontAlgn="base" latinLnBrk="0" hangingPunct="0">
              <a:lnSpc>
                <a:spcPct val="150000"/>
              </a:lnSpc>
              <a:spcBef>
                <a:spcPct val="30000"/>
              </a:spcBef>
              <a:spcAft>
                <a:spcPct val="0"/>
              </a:spcAft>
              <a:buClr>
                <a:srgbClr val="EEECE1"/>
              </a:buClr>
              <a:buSzTx/>
              <a:buFontTx/>
              <a:buChar char="–"/>
              <a:tabLst/>
              <a:defRPr/>
            </a:pPr>
            <a:r>
              <a:rPr kumimoji="0" lang="pt-BR" sz="20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Controle de Concorrência </a:t>
            </a:r>
          </a:p>
          <a:p>
            <a:pPr marL="685800" marR="0" lvl="1" indent="-228600" algn="l" defTabSz="914400" rtl="0" eaLnBrk="0" fontAlgn="base" latinLnBrk="0" hangingPunct="0">
              <a:lnSpc>
                <a:spcPct val="150000"/>
              </a:lnSpc>
              <a:spcBef>
                <a:spcPct val="30000"/>
              </a:spcBef>
              <a:spcAft>
                <a:spcPct val="0"/>
              </a:spcAft>
              <a:buClr>
                <a:srgbClr val="EEECE1"/>
              </a:buClr>
              <a:buSzTx/>
              <a:buFontTx/>
              <a:buChar char="–"/>
              <a:tabLst/>
              <a:defRPr/>
            </a:pPr>
            <a:endParaRPr kumimoji="0" lang="pt-BR" sz="20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685800" marR="0" lvl="1" indent="-228600" algn="l" defTabSz="914400" rtl="0" eaLnBrk="0" fontAlgn="base" latinLnBrk="0" hangingPunct="0">
              <a:lnSpc>
                <a:spcPct val="150000"/>
              </a:lnSpc>
              <a:spcBef>
                <a:spcPct val="30000"/>
              </a:spcBef>
              <a:spcAft>
                <a:spcPct val="0"/>
              </a:spcAft>
              <a:buClr>
                <a:srgbClr val="EEECE1"/>
              </a:buClr>
              <a:buSzTx/>
              <a:buFontTx/>
              <a:buChar char="–"/>
              <a:tabLst/>
              <a:defRPr/>
            </a:pPr>
            <a:r>
              <a:rPr kumimoji="0" lang="pt-BR" sz="2000" b="0"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Deadlocks</a:t>
            </a:r>
            <a:endParaRPr kumimoji="0" lang="pt-BR" sz="20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685800" marR="0" lvl="1" indent="-228600" algn="l" defTabSz="914400" rtl="0" eaLnBrk="0" fontAlgn="base" latinLnBrk="0" hangingPunct="0">
              <a:lnSpc>
                <a:spcPct val="150000"/>
              </a:lnSpc>
              <a:spcBef>
                <a:spcPct val="30000"/>
              </a:spcBef>
              <a:spcAft>
                <a:spcPct val="0"/>
              </a:spcAft>
              <a:buClr>
                <a:srgbClr val="EEECE1"/>
              </a:buClr>
              <a:buSzTx/>
              <a:buFontTx/>
              <a:buChar char="–"/>
              <a:tabLst/>
              <a:defRPr/>
            </a:pPr>
            <a:endParaRPr kumimoji="0" lang="pt-BR" sz="20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8" name="Title 4">
            <a:extLst>
              <a:ext uri="{FF2B5EF4-FFF2-40B4-BE49-F238E27FC236}">
                <a16:creationId xmlns:a16="http://schemas.microsoft.com/office/drawing/2014/main" id="{E504CDA2-CC4D-466E-A30E-074EB31DCA98}"/>
              </a:ext>
            </a:extLst>
          </p:cNvPr>
          <p:cNvSpPr txBox="1">
            <a:spLocks/>
          </p:cNvSpPr>
          <p:nvPr/>
        </p:nvSpPr>
        <p:spPr bwMode="auto">
          <a:xfrm>
            <a:off x="99603" y="66800"/>
            <a:ext cx="8229600" cy="45400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Big Data – NO SQL</a:t>
            </a:r>
          </a:p>
        </p:txBody>
      </p:sp>
    </p:spTree>
    <p:extLst>
      <p:ext uri="{BB962C8B-B14F-4D97-AF65-F5344CB8AC3E}">
        <p14:creationId xmlns:p14="http://schemas.microsoft.com/office/powerpoint/2010/main" val="1835435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learnyousomeerlang.com/static/img/cap.png"/>
          <p:cNvPicPr>
            <a:picLocks noChangeAspect="1" noChangeArrowheads="1"/>
          </p:cNvPicPr>
          <p:nvPr/>
        </p:nvPicPr>
        <p:blipFill>
          <a:blip r:embed="rId3" cstate="print"/>
          <a:srcRect/>
          <a:stretch>
            <a:fillRect/>
          </a:stretch>
        </p:blipFill>
        <p:spPr bwMode="auto">
          <a:xfrm rot="21011871">
            <a:off x="678473" y="4030452"/>
            <a:ext cx="1555696" cy="1687143"/>
          </a:xfrm>
          <a:prstGeom prst="rect">
            <a:avLst/>
          </a:prstGeom>
          <a:noFill/>
        </p:spPr>
      </p:pic>
      <p:sp>
        <p:nvSpPr>
          <p:cNvPr id="10" name="Rectangle 2"/>
          <p:cNvSpPr>
            <a:spLocks noGrp="1" noChangeArrowheads="1"/>
          </p:cNvSpPr>
          <p:nvPr>
            <p:ph type="title"/>
          </p:nvPr>
        </p:nvSpPr>
        <p:spPr>
          <a:xfrm>
            <a:off x="22017" y="734426"/>
            <a:ext cx="8686800" cy="400110"/>
          </a:xfrm>
          <a:noFill/>
        </p:spPr>
        <p:txBody>
          <a:bodyPr wrap="square" rtlCol="0">
            <a:spAutoFit/>
          </a:bodyPr>
          <a:lstStyle/>
          <a:p>
            <a:pPr algn="l" eaLnBrk="1" fontAlgn="auto" hangingPunct="1">
              <a:lnSpc>
                <a:spcPct val="100000"/>
              </a:lnSpc>
              <a:spcBef>
                <a:spcPts val="0"/>
              </a:spcBef>
              <a:spcAft>
                <a:spcPts val="0"/>
              </a:spcAft>
            </a:pPr>
            <a:r>
              <a:rPr lang="pt-BR" sz="2000" i="0" kern="1200" dirty="0">
                <a:ln w="1905"/>
                <a:ea typeface="+mn-ea"/>
                <a:cs typeface="Calibri" panose="020F0502020204030204" pitchFamily="34" charset="0"/>
              </a:rPr>
              <a:t>Gerenciamento de Transações</a:t>
            </a:r>
          </a:p>
        </p:txBody>
      </p:sp>
      <p:sp>
        <p:nvSpPr>
          <p:cNvPr id="40963" name="Rectangle 3"/>
          <p:cNvSpPr>
            <a:spLocks noGrp="1" noChangeArrowheads="1"/>
          </p:cNvSpPr>
          <p:nvPr>
            <p:ph idx="1"/>
          </p:nvPr>
        </p:nvSpPr>
        <p:spPr>
          <a:xfrm>
            <a:off x="3238519" y="1340768"/>
            <a:ext cx="5503794" cy="3898776"/>
          </a:xfrm>
        </p:spPr>
        <p:txBody>
          <a:bodyPr/>
          <a:lstStyle/>
          <a:p>
            <a:pPr>
              <a:lnSpc>
                <a:spcPct val="150000"/>
              </a:lnSpc>
              <a:buNone/>
            </a:pPr>
            <a:r>
              <a:rPr lang="en-US" sz="1400" i="0" dirty="0" err="1">
                <a:solidFill>
                  <a:schemeClr val="bg2"/>
                </a:solidFill>
              </a:rPr>
              <a:t>Teorema</a:t>
            </a:r>
            <a:r>
              <a:rPr lang="en-US" sz="1400" i="0" dirty="0">
                <a:solidFill>
                  <a:schemeClr val="bg2"/>
                </a:solidFill>
              </a:rPr>
              <a:t> CAP </a:t>
            </a:r>
          </a:p>
          <a:p>
            <a:pPr>
              <a:lnSpc>
                <a:spcPct val="150000"/>
              </a:lnSpc>
            </a:pPr>
            <a:r>
              <a:rPr lang="en-US" sz="1400" i="0" dirty="0" err="1">
                <a:solidFill>
                  <a:schemeClr val="bg2"/>
                </a:solidFill>
              </a:rPr>
              <a:t>Consistência</a:t>
            </a:r>
            <a:r>
              <a:rPr lang="en-US" sz="1400" i="0" dirty="0">
                <a:solidFill>
                  <a:schemeClr val="bg2"/>
                </a:solidFill>
              </a:rPr>
              <a:t> (consistency): </a:t>
            </a:r>
          </a:p>
          <a:p>
            <a:pPr lvl="1">
              <a:lnSpc>
                <a:spcPct val="150000"/>
              </a:lnSpc>
            </a:pPr>
            <a:r>
              <a:rPr lang="en-US" sz="1400" b="0" i="0" dirty="0" err="1">
                <a:solidFill>
                  <a:schemeClr val="bg2"/>
                </a:solidFill>
              </a:rPr>
              <a:t>todos</a:t>
            </a:r>
            <a:r>
              <a:rPr lang="en-US" sz="1400" b="0" i="0" dirty="0">
                <a:solidFill>
                  <a:schemeClr val="bg2"/>
                </a:solidFill>
              </a:rPr>
              <a:t> </a:t>
            </a:r>
            <a:r>
              <a:rPr lang="en-US" sz="1400" b="0" i="0" dirty="0" err="1">
                <a:solidFill>
                  <a:schemeClr val="bg2"/>
                </a:solidFill>
              </a:rPr>
              <a:t>os</a:t>
            </a:r>
            <a:r>
              <a:rPr lang="en-US" sz="1400" b="0" i="0" dirty="0">
                <a:solidFill>
                  <a:schemeClr val="bg2"/>
                </a:solidFill>
              </a:rPr>
              <a:t> </a:t>
            </a:r>
            <a:r>
              <a:rPr lang="en-US" sz="1400" b="0" i="0" dirty="0" err="1">
                <a:solidFill>
                  <a:schemeClr val="bg2"/>
                </a:solidFill>
              </a:rPr>
              <a:t>clientes</a:t>
            </a:r>
            <a:r>
              <a:rPr lang="en-US" sz="1400" b="0" i="0" dirty="0">
                <a:solidFill>
                  <a:schemeClr val="bg2"/>
                </a:solidFill>
              </a:rPr>
              <a:t> </a:t>
            </a:r>
            <a:r>
              <a:rPr lang="en-US" sz="1400" b="0" i="0" dirty="0" err="1">
                <a:solidFill>
                  <a:schemeClr val="bg2"/>
                </a:solidFill>
              </a:rPr>
              <a:t>exergam</a:t>
            </a:r>
            <a:r>
              <a:rPr lang="en-US" sz="1400" b="0" i="0" dirty="0">
                <a:solidFill>
                  <a:schemeClr val="bg2"/>
                </a:solidFill>
              </a:rPr>
              <a:t> </a:t>
            </a:r>
            <a:r>
              <a:rPr lang="en-US" sz="1400" b="0" i="0" dirty="0" err="1">
                <a:solidFill>
                  <a:schemeClr val="bg2"/>
                </a:solidFill>
              </a:rPr>
              <a:t>os</a:t>
            </a:r>
            <a:r>
              <a:rPr lang="en-US" sz="1400" b="0" i="0" dirty="0">
                <a:solidFill>
                  <a:schemeClr val="bg2"/>
                </a:solidFill>
              </a:rPr>
              <a:t> </a:t>
            </a:r>
            <a:r>
              <a:rPr lang="en-US" sz="1400" b="0" i="0" dirty="0" err="1">
                <a:solidFill>
                  <a:schemeClr val="bg2"/>
                </a:solidFill>
              </a:rPr>
              <a:t>mesmos</a:t>
            </a:r>
            <a:r>
              <a:rPr lang="en-US" sz="1400" b="0" i="0" dirty="0">
                <a:solidFill>
                  <a:schemeClr val="bg2"/>
                </a:solidFill>
              </a:rPr>
              <a:t> dados</a:t>
            </a:r>
            <a:endParaRPr lang="en-US" sz="1400" i="0" dirty="0">
              <a:solidFill>
                <a:schemeClr val="bg2"/>
              </a:solidFill>
            </a:endParaRPr>
          </a:p>
          <a:p>
            <a:pPr>
              <a:lnSpc>
                <a:spcPct val="150000"/>
              </a:lnSpc>
            </a:pPr>
            <a:r>
              <a:rPr lang="en-US" sz="1400" i="0" dirty="0" err="1">
                <a:solidFill>
                  <a:schemeClr val="bg2"/>
                </a:solidFill>
              </a:rPr>
              <a:t>Disponibilidade</a:t>
            </a:r>
            <a:r>
              <a:rPr lang="en-US" sz="1400" i="0" dirty="0">
                <a:solidFill>
                  <a:schemeClr val="bg2"/>
                </a:solidFill>
              </a:rPr>
              <a:t> (availability):</a:t>
            </a:r>
            <a:r>
              <a:rPr lang="en-US" sz="1400" b="0" i="0" dirty="0">
                <a:solidFill>
                  <a:schemeClr val="bg2"/>
                </a:solidFill>
              </a:rPr>
              <a:t> </a:t>
            </a:r>
          </a:p>
          <a:p>
            <a:pPr lvl="1">
              <a:lnSpc>
                <a:spcPct val="150000"/>
              </a:lnSpc>
            </a:pPr>
            <a:r>
              <a:rPr lang="en-US" sz="1400" b="0" i="0" dirty="0" err="1">
                <a:solidFill>
                  <a:schemeClr val="bg2"/>
                </a:solidFill>
              </a:rPr>
              <a:t>todos</a:t>
            </a:r>
            <a:r>
              <a:rPr lang="en-US" sz="1400" b="0" i="0" dirty="0">
                <a:solidFill>
                  <a:schemeClr val="bg2"/>
                </a:solidFill>
              </a:rPr>
              <a:t> </a:t>
            </a:r>
            <a:r>
              <a:rPr lang="en-US" sz="1400" b="0" i="0" dirty="0" err="1">
                <a:solidFill>
                  <a:schemeClr val="bg2"/>
                </a:solidFill>
              </a:rPr>
              <a:t>os</a:t>
            </a:r>
            <a:r>
              <a:rPr lang="en-US" sz="1400" b="0" i="0" dirty="0">
                <a:solidFill>
                  <a:schemeClr val="bg2"/>
                </a:solidFill>
              </a:rPr>
              <a:t> </a:t>
            </a:r>
            <a:r>
              <a:rPr lang="en-US" sz="1400" b="0" i="0" dirty="0" err="1">
                <a:solidFill>
                  <a:schemeClr val="bg2"/>
                </a:solidFill>
              </a:rPr>
              <a:t>clientes</a:t>
            </a:r>
            <a:r>
              <a:rPr lang="en-US" sz="1400" b="0" i="0" dirty="0">
                <a:solidFill>
                  <a:schemeClr val="bg2"/>
                </a:solidFill>
              </a:rPr>
              <a:t> </a:t>
            </a:r>
            <a:r>
              <a:rPr lang="en-US" sz="1400" b="0" i="0" dirty="0" err="1">
                <a:solidFill>
                  <a:schemeClr val="bg2"/>
                </a:solidFill>
              </a:rPr>
              <a:t>acessam</a:t>
            </a:r>
            <a:r>
              <a:rPr lang="en-US" sz="1400" b="0" i="0" dirty="0">
                <a:solidFill>
                  <a:schemeClr val="bg2"/>
                </a:solidFill>
              </a:rPr>
              <a:t> </a:t>
            </a:r>
            <a:r>
              <a:rPr lang="en-US" sz="1400" b="0" i="0" dirty="0" err="1">
                <a:solidFill>
                  <a:schemeClr val="bg2"/>
                </a:solidFill>
              </a:rPr>
              <a:t>alguma</a:t>
            </a:r>
            <a:r>
              <a:rPr lang="en-US" sz="1400" b="0" i="0" dirty="0">
                <a:solidFill>
                  <a:schemeClr val="bg2"/>
                </a:solidFill>
              </a:rPr>
              <a:t> </a:t>
            </a:r>
            <a:r>
              <a:rPr lang="en-US" sz="1400" b="0" i="0" dirty="0" err="1">
                <a:solidFill>
                  <a:schemeClr val="bg2"/>
                </a:solidFill>
              </a:rPr>
              <a:t>versão</a:t>
            </a:r>
            <a:r>
              <a:rPr lang="en-US" sz="1400" b="0" i="0" dirty="0">
                <a:solidFill>
                  <a:schemeClr val="bg2"/>
                </a:solidFill>
              </a:rPr>
              <a:t> dos dados</a:t>
            </a:r>
            <a:endParaRPr lang="en-US" sz="1400" i="0" dirty="0">
              <a:solidFill>
                <a:schemeClr val="bg2"/>
              </a:solidFill>
            </a:endParaRPr>
          </a:p>
          <a:p>
            <a:pPr>
              <a:lnSpc>
                <a:spcPct val="150000"/>
              </a:lnSpc>
            </a:pPr>
            <a:r>
              <a:rPr lang="en-US" sz="1400" i="0" dirty="0" err="1">
                <a:solidFill>
                  <a:schemeClr val="bg2"/>
                </a:solidFill>
              </a:rPr>
              <a:t>Tolerência</a:t>
            </a:r>
            <a:r>
              <a:rPr lang="en-US" sz="1400" i="0" dirty="0">
                <a:solidFill>
                  <a:schemeClr val="bg2"/>
                </a:solidFill>
              </a:rPr>
              <a:t> a </a:t>
            </a:r>
            <a:r>
              <a:rPr lang="en-US" sz="1400" i="0" dirty="0" err="1">
                <a:solidFill>
                  <a:schemeClr val="bg2"/>
                </a:solidFill>
              </a:rPr>
              <a:t>Partição</a:t>
            </a:r>
            <a:r>
              <a:rPr lang="en-US" sz="1400" i="0" dirty="0">
                <a:solidFill>
                  <a:schemeClr val="bg2"/>
                </a:solidFill>
              </a:rPr>
              <a:t> (partition tolerance):</a:t>
            </a:r>
          </a:p>
          <a:p>
            <a:pPr lvl="1">
              <a:lnSpc>
                <a:spcPct val="150000"/>
              </a:lnSpc>
            </a:pPr>
            <a:r>
              <a:rPr lang="en-US" sz="1400" b="0" i="0" dirty="0">
                <a:solidFill>
                  <a:schemeClr val="bg2"/>
                </a:solidFill>
              </a:rPr>
              <a:t>o </a:t>
            </a:r>
            <a:r>
              <a:rPr lang="en-US" sz="1400" b="0" i="0" dirty="0" err="1">
                <a:solidFill>
                  <a:schemeClr val="bg2"/>
                </a:solidFill>
              </a:rPr>
              <a:t>banco</a:t>
            </a:r>
            <a:r>
              <a:rPr lang="en-US" sz="1400" b="0" i="0" dirty="0">
                <a:solidFill>
                  <a:schemeClr val="bg2"/>
                </a:solidFill>
              </a:rPr>
              <a:t> </a:t>
            </a:r>
            <a:r>
              <a:rPr lang="en-US" sz="1400" b="0" i="0" dirty="0" err="1">
                <a:solidFill>
                  <a:schemeClr val="bg2"/>
                </a:solidFill>
              </a:rPr>
              <a:t>pode</a:t>
            </a:r>
            <a:r>
              <a:rPr lang="en-US" sz="1400" b="0" i="0" dirty="0">
                <a:solidFill>
                  <a:schemeClr val="bg2"/>
                </a:solidFill>
              </a:rPr>
              <a:t> ser </a:t>
            </a:r>
            <a:r>
              <a:rPr lang="en-US" sz="1400" b="0" i="0" dirty="0" err="1">
                <a:solidFill>
                  <a:schemeClr val="bg2"/>
                </a:solidFill>
              </a:rPr>
              <a:t>dividido</a:t>
            </a:r>
            <a:r>
              <a:rPr lang="en-US" sz="1400" b="0" i="0" dirty="0">
                <a:solidFill>
                  <a:schemeClr val="bg2"/>
                </a:solidFill>
              </a:rPr>
              <a:t> em </a:t>
            </a:r>
            <a:r>
              <a:rPr lang="en-US" sz="1400" b="0" i="0" dirty="0" err="1">
                <a:solidFill>
                  <a:schemeClr val="bg2"/>
                </a:solidFill>
              </a:rPr>
              <a:t>múltiplos</a:t>
            </a:r>
            <a:r>
              <a:rPr lang="en-US" sz="1400" b="0" i="0" dirty="0">
                <a:solidFill>
                  <a:schemeClr val="bg2"/>
                </a:solidFill>
              </a:rPr>
              <a:t> </a:t>
            </a:r>
            <a:r>
              <a:rPr lang="en-US" sz="1400" b="0" i="0" dirty="0" err="1">
                <a:solidFill>
                  <a:schemeClr val="bg2"/>
                </a:solidFill>
              </a:rPr>
              <a:t>servidores</a:t>
            </a:r>
            <a:endParaRPr lang="en-US" sz="1400" b="0" i="0" dirty="0">
              <a:solidFill>
                <a:schemeClr val="bg2"/>
              </a:solidFill>
            </a:endParaRPr>
          </a:p>
          <a:p>
            <a:pPr>
              <a:lnSpc>
                <a:spcPct val="150000"/>
              </a:lnSpc>
            </a:pPr>
            <a:r>
              <a:rPr lang="pt-BR" sz="1400" b="0" i="0" dirty="0">
                <a:solidFill>
                  <a:schemeClr val="bg2"/>
                </a:solidFill>
              </a:rPr>
              <a:t>Pode-se ter </a:t>
            </a:r>
            <a:r>
              <a:rPr lang="pt-BR" sz="1400" i="0" dirty="0">
                <a:solidFill>
                  <a:schemeClr val="bg2"/>
                </a:solidFill>
              </a:rPr>
              <a:t>no máximo duas destas três propriedades </a:t>
            </a:r>
            <a:r>
              <a:rPr lang="pt-BR" sz="1400" b="0" i="0" dirty="0">
                <a:solidFill>
                  <a:schemeClr val="bg2"/>
                </a:solidFill>
              </a:rPr>
              <a:t>de qualquer sistema compartilhado de dados</a:t>
            </a:r>
          </a:p>
          <a:p>
            <a:pPr>
              <a:lnSpc>
                <a:spcPct val="150000"/>
              </a:lnSpc>
            </a:pPr>
            <a:r>
              <a:rPr lang="pt-BR" sz="1400" b="0" i="0" dirty="0" err="1">
                <a:solidFill>
                  <a:schemeClr val="bg2"/>
                </a:solidFill>
              </a:rPr>
              <a:t>NoSQL</a:t>
            </a:r>
            <a:r>
              <a:rPr lang="pt-BR" sz="1400" b="0" i="0" dirty="0">
                <a:solidFill>
                  <a:schemeClr val="bg2"/>
                </a:solidFill>
              </a:rPr>
              <a:t> implementam consistência eventual</a:t>
            </a:r>
          </a:p>
        </p:txBody>
      </p:sp>
      <p:sp>
        <p:nvSpPr>
          <p:cNvPr id="8" name="Rectangle 2"/>
          <p:cNvSpPr txBox="1">
            <a:spLocks noChangeArrowheads="1"/>
          </p:cNvSpPr>
          <p:nvPr/>
        </p:nvSpPr>
        <p:spPr bwMode="auto">
          <a:xfrm>
            <a:off x="0" y="-217948"/>
            <a:ext cx="7772400" cy="1143000"/>
          </a:xfrm>
          <a:prstGeom prst="rect">
            <a:avLst/>
          </a:prstGeom>
          <a:noFill/>
          <a:ln w="9525">
            <a:noFill/>
            <a:miter lim="800000"/>
            <a:headEnd/>
            <a:tailEnd/>
          </a:ln>
        </p:spPr>
        <p:txBody>
          <a:bodyPr vert="horz" wrap="square" lIns="90488" tIns="44450" rIns="90488" bIns="44450" numCol="1" anchor="ctr" anchorCtr="0" compatLnSpc="1">
            <a:prstTxWarp prst="textNoShape">
              <a:avLst/>
            </a:prstTxWarp>
          </a:bodyPr>
          <a:lstStyle>
            <a:defPPr>
              <a:defRPr lang="pt-BR"/>
            </a:defPPr>
            <a:lvl1pPr marL="0" marR="0" lvl="0" indent="0" defTabSz="914400" eaLnBrk="1" latinLnBrk="0" hangingPunct="1">
              <a:lnSpc>
                <a:spcPct val="90000"/>
              </a:lnSpc>
              <a:buClrTx/>
              <a:buSzTx/>
              <a:buFontTx/>
              <a:buNone/>
              <a:tabLst/>
              <a:defRPr kumimoji="0" sz="3200" b="1" u="none" strike="noStrike" kern="0" cap="none" spc="0" normalizeH="0" baseline="0">
                <a:ln>
                  <a:noFill/>
                </a:ln>
                <a:solidFill>
                  <a:schemeClr val="bg2"/>
                </a:solidFill>
                <a:effectLst/>
                <a:uLnTx/>
                <a:uFillTx/>
                <a:latin typeface="+mj-lt"/>
                <a:ea typeface="Arial Unicode MS" pitchFamily="34" charset="-128"/>
                <a:cs typeface="Arial Unicode MS" pitchFamily="34" charset="-128"/>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2400" b="1" i="0" u="none" strike="noStrike" kern="0" cap="none" spc="0" normalizeH="0" baseline="0" noProof="0" dirty="0">
                <a:ln>
                  <a:noFill/>
                </a:ln>
                <a:effectLst/>
                <a:uLnTx/>
                <a:uFillTx/>
                <a:latin typeface="Calibri"/>
                <a:ea typeface="Arial Unicode MS" pitchFamily="34" charset="-128"/>
                <a:cs typeface="Arial Unicode MS" pitchFamily="34" charset="-128"/>
              </a:rPr>
              <a:t>NO SQL</a:t>
            </a:r>
          </a:p>
        </p:txBody>
      </p:sp>
      <p:pic>
        <p:nvPicPr>
          <p:cNvPr id="4098" name="Picture 2" descr="Resultado de imagem para eric brewer">
            <a:extLst>
              <a:ext uri="{FF2B5EF4-FFF2-40B4-BE49-F238E27FC236}">
                <a16:creationId xmlns:a16="http://schemas.microsoft.com/office/drawing/2014/main" id="{27DCEA43-EC48-47B3-B2E7-AD210A385C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278" y="1503766"/>
            <a:ext cx="2495178" cy="2283466"/>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E81189E3-9C6E-4D9F-B1F7-ED178D4992C4}"/>
              </a:ext>
            </a:extLst>
          </p:cNvPr>
          <p:cNvSpPr txBox="1"/>
          <p:nvPr/>
        </p:nvSpPr>
        <p:spPr>
          <a:xfrm>
            <a:off x="49412" y="3787232"/>
            <a:ext cx="1102368" cy="246221"/>
          </a:xfrm>
          <a:prstGeom prst="rect">
            <a:avLst/>
          </a:prstGeom>
          <a:noFill/>
        </p:spPr>
        <p:txBody>
          <a:bodyPr wrap="square" rtlCol="0">
            <a:spAutoFit/>
          </a:bodyPr>
          <a:lstStyle/>
          <a:p>
            <a:r>
              <a:rPr lang="pt-BR" sz="1000" dirty="0">
                <a:solidFill>
                  <a:schemeClr val="bg2"/>
                </a:solidFill>
              </a:rPr>
              <a:t>Eric </a:t>
            </a:r>
            <a:r>
              <a:rPr lang="pt-BR" sz="1000" dirty="0" err="1">
                <a:solidFill>
                  <a:schemeClr val="bg2"/>
                </a:solidFill>
              </a:rPr>
              <a:t>Brewer</a:t>
            </a:r>
            <a:endParaRPr lang="pt-BR" sz="1000" dirty="0">
              <a:solidFill>
                <a:schemeClr val="bg2"/>
              </a:solidFill>
            </a:endParaRPr>
          </a:p>
        </p:txBody>
      </p:sp>
    </p:spTree>
    <p:extLst>
      <p:ext uri="{BB962C8B-B14F-4D97-AF65-F5344CB8AC3E}">
        <p14:creationId xmlns:p14="http://schemas.microsoft.com/office/powerpoint/2010/main" val="118604692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bwMode="auto">
          <a:xfrm>
            <a:off x="414366" y="1516912"/>
            <a:ext cx="8229600" cy="12652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Teorema CAP </a:t>
            </a:r>
          </a:p>
        </p:txBody>
      </p:sp>
      <p:sp>
        <p:nvSpPr>
          <p:cNvPr id="4" name="CaixaDeTexto 3"/>
          <p:cNvSpPr txBox="1"/>
          <p:nvPr/>
        </p:nvSpPr>
        <p:spPr>
          <a:xfrm>
            <a:off x="3125010" y="2408209"/>
            <a:ext cx="2808312" cy="646331"/>
          </a:xfrm>
          <a:prstGeom prst="rect">
            <a:avLst/>
          </a:prstGeom>
          <a:solidFill>
            <a:schemeClr val="accent6">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Disponibilidade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a:t>
            </a:r>
            <a:r>
              <a:rPr kumimoji="0" lang="pt-BR" sz="18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Availability</a:t>
            </a:r>
            <a:r>
              <a:rPr kumimoji="0" lang="pt-BR" sz="18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a:t>
            </a:r>
          </a:p>
        </p:txBody>
      </p:sp>
      <p:sp>
        <p:nvSpPr>
          <p:cNvPr id="9" name="CaixaDeTexto 8"/>
          <p:cNvSpPr txBox="1"/>
          <p:nvPr/>
        </p:nvSpPr>
        <p:spPr>
          <a:xfrm>
            <a:off x="6308799" y="4441046"/>
            <a:ext cx="2808312" cy="646331"/>
          </a:xfrm>
          <a:prstGeom prst="rect">
            <a:avLst/>
          </a:prstGeom>
          <a:solidFill>
            <a:schemeClr val="accent6">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Tolerância a Falhas (</a:t>
            </a:r>
            <a:r>
              <a:rPr kumimoji="0" lang="pt-BR" sz="18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Partition</a:t>
            </a:r>
            <a:r>
              <a:rPr kumimoji="0" lang="pt-BR" sz="18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p>
        </p:txBody>
      </p:sp>
      <p:sp>
        <p:nvSpPr>
          <p:cNvPr id="10" name="CaixaDeTexto 9"/>
          <p:cNvSpPr txBox="1"/>
          <p:nvPr/>
        </p:nvSpPr>
        <p:spPr>
          <a:xfrm>
            <a:off x="107504" y="4441046"/>
            <a:ext cx="2808312" cy="646331"/>
          </a:xfrm>
          <a:prstGeom prst="rect">
            <a:avLst/>
          </a:prstGeom>
          <a:solidFill>
            <a:schemeClr val="accent6">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Consistência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a:t>
            </a:r>
            <a:r>
              <a:rPr kumimoji="0" lang="pt-BR" sz="18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Consistency</a:t>
            </a:r>
            <a:r>
              <a:rPr kumimoji="0" lang="pt-BR" sz="18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a:t>
            </a:r>
          </a:p>
        </p:txBody>
      </p:sp>
      <p:cxnSp>
        <p:nvCxnSpPr>
          <p:cNvPr id="8" name="Conector reto 7"/>
          <p:cNvCxnSpPr>
            <a:stCxn id="10" idx="0"/>
            <a:endCxn id="4" idx="1"/>
          </p:cNvCxnSpPr>
          <p:nvPr/>
        </p:nvCxnSpPr>
        <p:spPr bwMode="auto">
          <a:xfrm flipV="1">
            <a:off x="1511660" y="2731375"/>
            <a:ext cx="1613350" cy="1709671"/>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12" name="Conector reto 11"/>
          <p:cNvCxnSpPr>
            <a:stCxn id="4" idx="3"/>
            <a:endCxn id="9" idx="0"/>
          </p:cNvCxnSpPr>
          <p:nvPr/>
        </p:nvCxnSpPr>
        <p:spPr bwMode="auto">
          <a:xfrm>
            <a:off x="5933322" y="2731375"/>
            <a:ext cx="1779633" cy="1709671"/>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14" name="Conector reto 13"/>
          <p:cNvCxnSpPr>
            <a:stCxn id="10" idx="3"/>
            <a:endCxn id="9" idx="1"/>
          </p:cNvCxnSpPr>
          <p:nvPr/>
        </p:nvCxnSpPr>
        <p:spPr bwMode="auto">
          <a:xfrm>
            <a:off x="2915816" y="4764212"/>
            <a:ext cx="3392983" cy="0"/>
          </a:xfrm>
          <a:prstGeom prst="line">
            <a:avLst/>
          </a:prstGeom>
          <a:solidFill>
            <a:schemeClr val="accent1"/>
          </a:solidFill>
          <a:ln w="12700" cap="flat" cmpd="sng" algn="ctr">
            <a:solidFill>
              <a:schemeClr val="bg2"/>
            </a:solidFill>
            <a:prstDash val="solid"/>
            <a:round/>
            <a:headEnd type="none" w="med" len="med"/>
            <a:tailEnd type="none" w="med" len="med"/>
          </a:ln>
          <a:effectLst/>
        </p:spPr>
      </p:cxnSp>
      <p:sp>
        <p:nvSpPr>
          <p:cNvPr id="15" name="CaixaDeTexto 14"/>
          <p:cNvSpPr txBox="1"/>
          <p:nvPr/>
        </p:nvSpPr>
        <p:spPr>
          <a:xfrm>
            <a:off x="1690592" y="3060699"/>
            <a:ext cx="720080" cy="369332"/>
          </a:xfrm>
          <a:prstGeom prst="rect">
            <a:avLst/>
          </a:prstGeom>
          <a:solidFill>
            <a:srgbClr val="07A99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effectLst/>
                <a:uLnTx/>
                <a:uFillTx/>
                <a:latin typeface="Calibri" panose="020F0502020204030204" pitchFamily="34" charset="0"/>
                <a:ea typeface="+mn-ea"/>
                <a:cs typeface="Calibri" panose="020F0502020204030204" pitchFamily="34" charset="0"/>
              </a:rPr>
              <a:t>CA</a:t>
            </a:r>
          </a:p>
        </p:txBody>
      </p:sp>
      <p:sp>
        <p:nvSpPr>
          <p:cNvPr id="18" name="CaixaDeTexto 17"/>
          <p:cNvSpPr txBox="1"/>
          <p:nvPr/>
        </p:nvSpPr>
        <p:spPr>
          <a:xfrm>
            <a:off x="6812610" y="2952434"/>
            <a:ext cx="720080" cy="369332"/>
          </a:xfrm>
          <a:prstGeom prst="rect">
            <a:avLst/>
          </a:prstGeom>
          <a:solidFill>
            <a:srgbClr val="07A99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effectLst/>
                <a:uLnTx/>
                <a:uFillTx/>
                <a:latin typeface="Calibri" panose="020F0502020204030204" pitchFamily="34" charset="0"/>
                <a:ea typeface="+mn-ea"/>
                <a:cs typeface="Calibri" panose="020F0502020204030204" pitchFamily="34" charset="0"/>
              </a:rPr>
              <a:t>AP</a:t>
            </a:r>
          </a:p>
        </p:txBody>
      </p:sp>
      <p:sp>
        <p:nvSpPr>
          <p:cNvPr id="19" name="CaixaDeTexto 18"/>
          <p:cNvSpPr txBox="1"/>
          <p:nvPr/>
        </p:nvSpPr>
        <p:spPr>
          <a:xfrm>
            <a:off x="4259768" y="5041210"/>
            <a:ext cx="720080" cy="369332"/>
          </a:xfrm>
          <a:prstGeom prst="rect">
            <a:avLst/>
          </a:prstGeom>
          <a:solidFill>
            <a:srgbClr val="07A99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effectLst/>
                <a:uLnTx/>
                <a:uFillTx/>
                <a:latin typeface="Calibri" panose="020F0502020204030204" pitchFamily="34" charset="0"/>
                <a:ea typeface="+mn-ea"/>
                <a:cs typeface="Calibri" panose="020F0502020204030204" pitchFamily="34" charset="0"/>
              </a:rPr>
              <a:t>CP</a:t>
            </a:r>
          </a:p>
        </p:txBody>
      </p:sp>
      <p:sp>
        <p:nvSpPr>
          <p:cNvPr id="16" name="CaixaDeTexto 15"/>
          <p:cNvSpPr txBox="1"/>
          <p:nvPr/>
        </p:nvSpPr>
        <p:spPr>
          <a:xfrm>
            <a:off x="2407413" y="3517718"/>
            <a:ext cx="2231926" cy="52322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Bases relacionais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Neo4J</a:t>
            </a:r>
          </a:p>
        </p:txBody>
      </p:sp>
      <p:sp>
        <p:nvSpPr>
          <p:cNvPr id="21" name="CaixaDeTexto 20"/>
          <p:cNvSpPr txBox="1"/>
          <p:nvPr/>
        </p:nvSpPr>
        <p:spPr>
          <a:xfrm>
            <a:off x="4001079" y="4064019"/>
            <a:ext cx="2231926" cy="738664"/>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4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MongoDB</a:t>
            </a:r>
            <a:endParaRPr kumimoji="0" lang="pt-BR" sz="1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4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Hbase</a:t>
            </a:r>
            <a:endParaRPr kumimoji="0" lang="pt-BR" sz="1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Redis</a:t>
            </a:r>
          </a:p>
        </p:txBody>
      </p:sp>
      <p:sp>
        <p:nvSpPr>
          <p:cNvPr id="22" name="CaixaDeTexto 21"/>
          <p:cNvSpPr txBox="1"/>
          <p:nvPr/>
        </p:nvSpPr>
        <p:spPr>
          <a:xfrm>
            <a:off x="7476280" y="3402299"/>
            <a:ext cx="1640832" cy="95410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4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DynamoDB</a:t>
            </a:r>
            <a:endParaRPr kumimoji="0" lang="pt-BR" sz="1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4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CouchDB</a:t>
            </a:r>
            <a:endParaRPr kumimoji="0" lang="pt-BR" sz="1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Cassandra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4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Infinite</a:t>
            </a:r>
            <a:r>
              <a:rPr kumimoji="0" lang="pt-BR" sz="1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r>
              <a:rPr kumimoji="0" lang="pt-BR" sz="14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Graph</a:t>
            </a:r>
            <a:endParaRPr kumimoji="0" lang="pt-BR" sz="1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17" name="Rectangle 2"/>
          <p:cNvSpPr txBox="1">
            <a:spLocks noChangeArrowheads="1"/>
          </p:cNvSpPr>
          <p:nvPr/>
        </p:nvSpPr>
        <p:spPr bwMode="auto">
          <a:xfrm>
            <a:off x="80065" y="-201028"/>
            <a:ext cx="7772400" cy="1143000"/>
          </a:xfrm>
          <a:prstGeom prst="rect">
            <a:avLst/>
          </a:prstGeom>
          <a:noFill/>
          <a:ln w="9525">
            <a:noFill/>
            <a:miter lim="800000"/>
            <a:headEnd/>
            <a:tailEnd/>
          </a:ln>
        </p:spPr>
        <p:txBody>
          <a:bodyPr vert="horz" wrap="square" lIns="90488" tIns="44450" rIns="90488" bIns="44450" numCol="1" anchor="ctr" anchorCtr="0" compatLnSpc="1">
            <a:prstTxWarp prst="textNoShape">
              <a:avLst/>
            </a:prstTxWarp>
          </a:bodyPr>
          <a:lstStyle>
            <a:defPPr>
              <a:defRPr lang="pt-BR"/>
            </a:defPPr>
            <a:lvl1pPr marL="0" marR="0" lvl="0" indent="0" defTabSz="914400" eaLnBrk="1" latinLnBrk="0" hangingPunct="1">
              <a:lnSpc>
                <a:spcPct val="90000"/>
              </a:lnSpc>
              <a:buClrTx/>
              <a:buSzTx/>
              <a:buFontTx/>
              <a:buNone/>
              <a:tabLst/>
              <a:defRPr kumimoji="0" sz="3200" b="1" u="none" strike="noStrike" kern="0" cap="none" spc="0" normalizeH="0" baseline="0">
                <a:ln>
                  <a:noFill/>
                </a:ln>
                <a:solidFill>
                  <a:schemeClr val="bg2"/>
                </a:solidFill>
                <a:effectLst/>
                <a:uLnTx/>
                <a:uFillTx/>
                <a:latin typeface="+mj-lt"/>
                <a:ea typeface="Arial Unicode MS" pitchFamily="34" charset="-128"/>
                <a:cs typeface="Arial Unicode MS" pitchFamily="34" charset="-128"/>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2400" b="1" i="0" u="none" strike="noStrike" kern="0" cap="none" spc="0" normalizeH="0" baseline="0" noProof="0" dirty="0">
                <a:ln>
                  <a:noFill/>
                </a:ln>
                <a:effectLst/>
                <a:uLnTx/>
                <a:uFillTx/>
                <a:latin typeface="Calibri"/>
                <a:ea typeface="Arial Unicode MS" pitchFamily="34" charset="-128"/>
                <a:cs typeface="Arial Unicode MS" pitchFamily="34" charset="-128"/>
              </a:rPr>
              <a:t>NO SQL</a:t>
            </a:r>
          </a:p>
        </p:txBody>
      </p:sp>
      <p:sp>
        <p:nvSpPr>
          <p:cNvPr id="20" name="Rectangle 2"/>
          <p:cNvSpPr txBox="1">
            <a:spLocks noChangeArrowheads="1"/>
          </p:cNvSpPr>
          <p:nvPr/>
        </p:nvSpPr>
        <p:spPr bwMode="auto">
          <a:xfrm>
            <a:off x="185766" y="920700"/>
            <a:ext cx="8686800" cy="400110"/>
          </a:xfrm>
          <a:prstGeom prst="rect">
            <a:avLst/>
          </a:prstGeom>
          <a:noFill/>
        </p:spPr>
        <p:txBody>
          <a:bodyPr wrap="square" rtlCol="0">
            <a:spAutoFit/>
          </a:bodyPr>
          <a:lstStyle>
            <a:defPPr>
              <a:defRPr lang="pt-BR"/>
            </a:defPPr>
            <a:lvl1pPr marL="0" marR="0" lvl="0" indent="0" defTabSz="914400" eaLnBrk="1" fontAlgn="auto" latinLnBrk="0" hangingPunct="1">
              <a:lnSpc>
                <a:spcPct val="100000"/>
              </a:lnSpc>
              <a:spcBef>
                <a:spcPts val="0"/>
              </a:spcBef>
              <a:spcAft>
                <a:spcPts val="0"/>
              </a:spcAft>
              <a:buClrTx/>
              <a:buSzTx/>
              <a:buFontTx/>
              <a:buNone/>
              <a:tabLst/>
              <a:defRPr kumimoji="0" sz="2800" b="1" i="0" u="none" strike="noStrike" cap="none" spc="0" normalizeH="0" baseline="0">
                <a:ln w="1905"/>
                <a:solidFill>
                  <a:srgbClr val="000000"/>
                </a:solidFill>
                <a:effectLst/>
                <a:uLnTx/>
                <a:uFillTx/>
                <a:cs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0" cap="none" spc="0" normalizeH="0" baseline="0" noProof="0" dirty="0">
                <a:ln w="1905"/>
                <a:solidFill>
                  <a:schemeClr val="bg2"/>
                </a:solidFill>
                <a:effectLst/>
                <a:uLnTx/>
                <a:uFillTx/>
                <a:latin typeface="Calibri" panose="020F0502020204030204" pitchFamily="34" charset="0"/>
                <a:ea typeface="+mn-ea"/>
                <a:cs typeface="Calibri" panose="020F0502020204030204" pitchFamily="34" charset="0"/>
              </a:rPr>
              <a:t>Gerenciamento de Transações</a:t>
            </a:r>
          </a:p>
        </p:txBody>
      </p:sp>
      <p:pic>
        <p:nvPicPr>
          <p:cNvPr id="2" name="Imagem 1">
            <a:extLst>
              <a:ext uri="{FF2B5EF4-FFF2-40B4-BE49-F238E27FC236}">
                <a16:creationId xmlns:a16="http://schemas.microsoft.com/office/drawing/2014/main" id="{8D0612B1-E0BD-4955-904B-8F1EE8557DB9}"/>
              </a:ext>
            </a:extLst>
          </p:cNvPr>
          <p:cNvPicPr>
            <a:picLocks noChangeAspect="1"/>
          </p:cNvPicPr>
          <p:nvPr/>
        </p:nvPicPr>
        <p:blipFill>
          <a:blip r:embed="rId3"/>
          <a:stretch>
            <a:fillRect/>
          </a:stretch>
        </p:blipFill>
        <p:spPr>
          <a:xfrm>
            <a:off x="5322591" y="197615"/>
            <a:ext cx="2390364" cy="1890055"/>
          </a:xfrm>
          <a:prstGeom prst="rect">
            <a:avLst/>
          </a:prstGeom>
        </p:spPr>
      </p:pic>
    </p:spTree>
    <p:extLst>
      <p:ext uri="{BB962C8B-B14F-4D97-AF65-F5344CB8AC3E}">
        <p14:creationId xmlns:p14="http://schemas.microsoft.com/office/powerpoint/2010/main" val="106944887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bwMode="auto">
          <a:xfrm>
            <a:off x="3657600" y="312880"/>
            <a:ext cx="8229600" cy="12652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2400" b="1"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Teorema CAP </a:t>
            </a:r>
          </a:p>
        </p:txBody>
      </p:sp>
      <p:pic>
        <p:nvPicPr>
          <p:cNvPr id="2" name="Imagem 1">
            <a:extLst>
              <a:ext uri="{FF2B5EF4-FFF2-40B4-BE49-F238E27FC236}">
                <a16:creationId xmlns:a16="http://schemas.microsoft.com/office/drawing/2014/main" id="{8D0612B1-E0BD-4955-904B-8F1EE8557DB9}"/>
              </a:ext>
            </a:extLst>
          </p:cNvPr>
          <p:cNvPicPr>
            <a:picLocks noChangeAspect="1"/>
          </p:cNvPicPr>
          <p:nvPr/>
        </p:nvPicPr>
        <p:blipFill>
          <a:blip r:embed="rId3"/>
          <a:stretch>
            <a:fillRect/>
          </a:stretch>
        </p:blipFill>
        <p:spPr>
          <a:xfrm>
            <a:off x="1295636" y="1293556"/>
            <a:ext cx="6552728" cy="5181226"/>
          </a:xfrm>
          <a:prstGeom prst="rect">
            <a:avLst/>
          </a:prstGeom>
        </p:spPr>
      </p:pic>
      <p:sp>
        <p:nvSpPr>
          <p:cNvPr id="23" name="Rectangle 2">
            <a:extLst>
              <a:ext uri="{FF2B5EF4-FFF2-40B4-BE49-F238E27FC236}">
                <a16:creationId xmlns:a16="http://schemas.microsoft.com/office/drawing/2014/main" id="{61AEC9A0-A69B-4E9D-A65D-F32A240AFC93}"/>
              </a:ext>
            </a:extLst>
          </p:cNvPr>
          <p:cNvSpPr txBox="1">
            <a:spLocks noChangeArrowheads="1"/>
          </p:cNvSpPr>
          <p:nvPr/>
        </p:nvSpPr>
        <p:spPr bwMode="auto">
          <a:xfrm>
            <a:off x="251520" y="-188282"/>
            <a:ext cx="7772400" cy="1143000"/>
          </a:xfrm>
          <a:prstGeom prst="rect">
            <a:avLst/>
          </a:prstGeom>
          <a:noFill/>
          <a:ln w="9525">
            <a:noFill/>
            <a:miter lim="800000"/>
            <a:headEnd/>
            <a:tailEnd/>
          </a:ln>
        </p:spPr>
        <p:txBody>
          <a:bodyPr vert="horz" wrap="square" lIns="90488" tIns="44450" rIns="90488" bIns="44450" numCol="1" anchor="ctr" anchorCtr="0" compatLnSpc="1">
            <a:prstTxWarp prst="textNoShape">
              <a:avLst/>
            </a:prstTxWarp>
          </a:bodyPr>
          <a:lstStyle>
            <a:defPPr>
              <a:defRPr lang="pt-BR"/>
            </a:defPPr>
            <a:lvl1pPr marL="0" marR="0" lvl="0" indent="0" defTabSz="914400" eaLnBrk="1" latinLnBrk="0" hangingPunct="1">
              <a:lnSpc>
                <a:spcPct val="90000"/>
              </a:lnSpc>
              <a:buClrTx/>
              <a:buSzTx/>
              <a:buFontTx/>
              <a:buNone/>
              <a:tabLst/>
              <a:defRPr kumimoji="0" sz="3200" b="1" u="none" strike="noStrike" kern="0" cap="none" spc="0" normalizeH="0" baseline="0">
                <a:ln>
                  <a:noFill/>
                </a:ln>
                <a:solidFill>
                  <a:schemeClr val="bg2"/>
                </a:solidFill>
                <a:effectLst/>
                <a:uLnTx/>
                <a:uFillTx/>
                <a:latin typeface="+mj-lt"/>
                <a:ea typeface="Arial Unicode MS" pitchFamily="34" charset="-128"/>
                <a:cs typeface="Arial Unicode MS" pitchFamily="34" charset="-128"/>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2400" b="1" i="0" u="none" strike="noStrike" kern="0" cap="none" spc="0" normalizeH="0" baseline="0" noProof="0" dirty="0">
                <a:ln>
                  <a:noFill/>
                </a:ln>
                <a:effectLst/>
                <a:uLnTx/>
                <a:uFillTx/>
                <a:latin typeface="Calibri"/>
                <a:ea typeface="Arial Unicode MS" pitchFamily="34" charset="-128"/>
                <a:cs typeface="Arial Unicode MS" pitchFamily="34" charset="-128"/>
              </a:rPr>
              <a:t>NO SQL</a:t>
            </a:r>
          </a:p>
        </p:txBody>
      </p:sp>
      <p:pic>
        <p:nvPicPr>
          <p:cNvPr id="24" name="Picture 4">
            <a:extLst>
              <a:ext uri="{FF2B5EF4-FFF2-40B4-BE49-F238E27FC236}">
                <a16:creationId xmlns:a16="http://schemas.microsoft.com/office/drawing/2014/main" id="{B0729447-0820-48D7-A798-D156DCB6452E}"/>
              </a:ext>
            </a:extLst>
          </p:cNvPr>
          <p:cNvPicPr>
            <a:picLocks noChangeAspect="1"/>
          </p:cNvPicPr>
          <p:nvPr/>
        </p:nvPicPr>
        <p:blipFill>
          <a:blip r:embed="rId4"/>
          <a:stretch>
            <a:fillRect/>
          </a:stretch>
        </p:blipFill>
        <p:spPr>
          <a:xfrm>
            <a:off x="1000095" y="3190726"/>
            <a:ext cx="1339657" cy="595403"/>
          </a:xfrm>
          <a:prstGeom prst="rect">
            <a:avLst/>
          </a:prstGeom>
        </p:spPr>
      </p:pic>
      <p:pic>
        <p:nvPicPr>
          <p:cNvPr id="25" name="Picture 2" descr="Resultado de imagem para eric brewer">
            <a:extLst>
              <a:ext uri="{FF2B5EF4-FFF2-40B4-BE49-F238E27FC236}">
                <a16:creationId xmlns:a16="http://schemas.microsoft.com/office/drawing/2014/main" id="{7AEAFEFA-F85E-4CC5-AD82-CB0D1ED3E6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1982" y="551694"/>
            <a:ext cx="1178288" cy="107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28674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idx="1"/>
          </p:nvPr>
        </p:nvSpPr>
        <p:spPr>
          <a:xfrm>
            <a:off x="611205" y="945852"/>
            <a:ext cx="7992938" cy="4114800"/>
          </a:xfrm>
        </p:spPr>
        <p:txBody>
          <a:bodyPr/>
          <a:lstStyle/>
          <a:p>
            <a:pPr>
              <a:lnSpc>
                <a:spcPct val="150000"/>
              </a:lnSpc>
            </a:pPr>
            <a:r>
              <a:rPr lang="pt-BR" sz="2000" i="0" dirty="0">
                <a:solidFill>
                  <a:schemeClr val="bg2"/>
                </a:solidFill>
              </a:rPr>
              <a:t>BASE </a:t>
            </a:r>
          </a:p>
          <a:p>
            <a:pPr lvl="1">
              <a:lnSpc>
                <a:spcPct val="150000"/>
              </a:lnSpc>
            </a:pPr>
            <a:r>
              <a:rPr lang="en-US" sz="1800" b="1" dirty="0">
                <a:solidFill>
                  <a:schemeClr val="bg2"/>
                </a:solidFill>
              </a:rPr>
              <a:t>Basically Available </a:t>
            </a:r>
            <a:r>
              <a:rPr lang="en-US" sz="1800" dirty="0">
                <a:solidFill>
                  <a:schemeClr val="bg2"/>
                </a:solidFill>
              </a:rPr>
              <a:t>– </a:t>
            </a:r>
            <a:r>
              <a:rPr lang="en-US" sz="1800" b="0" i="0" dirty="0" err="1">
                <a:solidFill>
                  <a:schemeClr val="bg2"/>
                </a:solidFill>
              </a:rPr>
              <a:t>maior</a:t>
            </a:r>
            <a:r>
              <a:rPr lang="en-US" sz="1800" b="0" i="0" dirty="0">
                <a:solidFill>
                  <a:schemeClr val="bg2"/>
                </a:solidFill>
              </a:rPr>
              <a:t> </a:t>
            </a:r>
            <a:r>
              <a:rPr lang="en-US" sz="1800" b="0" i="0" dirty="0" err="1">
                <a:solidFill>
                  <a:schemeClr val="bg2"/>
                </a:solidFill>
              </a:rPr>
              <a:t>prioridade</a:t>
            </a:r>
            <a:r>
              <a:rPr lang="en-US" sz="1800" b="0" i="0" dirty="0">
                <a:solidFill>
                  <a:schemeClr val="bg2"/>
                </a:solidFill>
              </a:rPr>
              <a:t> </a:t>
            </a:r>
            <a:r>
              <a:rPr lang="en-US" sz="1800" b="0" i="0" dirty="0" err="1">
                <a:solidFill>
                  <a:schemeClr val="bg2"/>
                </a:solidFill>
              </a:rPr>
              <a:t>na</a:t>
            </a:r>
            <a:r>
              <a:rPr lang="en-US" sz="1800" b="0" i="0" dirty="0">
                <a:solidFill>
                  <a:schemeClr val="bg2"/>
                </a:solidFill>
              </a:rPr>
              <a:t> </a:t>
            </a:r>
            <a:r>
              <a:rPr lang="en-US" sz="1800" b="0" i="0" dirty="0" err="1">
                <a:solidFill>
                  <a:schemeClr val="bg2"/>
                </a:solidFill>
              </a:rPr>
              <a:t>disponibilidade</a:t>
            </a:r>
            <a:r>
              <a:rPr lang="en-US" sz="1800" b="0" i="0" dirty="0">
                <a:solidFill>
                  <a:schemeClr val="bg2"/>
                </a:solidFill>
              </a:rPr>
              <a:t> dos dados</a:t>
            </a:r>
          </a:p>
          <a:p>
            <a:pPr lvl="1">
              <a:lnSpc>
                <a:spcPct val="150000"/>
              </a:lnSpc>
            </a:pPr>
            <a:r>
              <a:rPr lang="en-US" sz="1800" b="1" dirty="0">
                <a:solidFill>
                  <a:schemeClr val="bg2"/>
                </a:solidFill>
              </a:rPr>
              <a:t>Soft state </a:t>
            </a:r>
            <a:r>
              <a:rPr lang="en-US" sz="1800" dirty="0">
                <a:solidFill>
                  <a:schemeClr val="bg2"/>
                </a:solidFill>
              </a:rPr>
              <a:t>– </a:t>
            </a:r>
            <a:r>
              <a:rPr lang="en-US" sz="1800" b="0" i="0" dirty="0">
                <a:solidFill>
                  <a:schemeClr val="bg2"/>
                </a:solidFill>
              </a:rPr>
              <a:t>o </a:t>
            </a:r>
            <a:r>
              <a:rPr lang="en-US" sz="1800" b="0" i="0" dirty="0" err="1">
                <a:solidFill>
                  <a:schemeClr val="bg2"/>
                </a:solidFill>
              </a:rPr>
              <a:t>sistema</a:t>
            </a:r>
            <a:r>
              <a:rPr lang="en-US" sz="1800" b="0" i="0" dirty="0">
                <a:solidFill>
                  <a:schemeClr val="bg2"/>
                </a:solidFill>
              </a:rPr>
              <a:t> </a:t>
            </a:r>
            <a:r>
              <a:rPr lang="en-US" sz="1800" b="0" i="0" dirty="0" err="1">
                <a:solidFill>
                  <a:schemeClr val="bg2"/>
                </a:solidFill>
              </a:rPr>
              <a:t>não</a:t>
            </a:r>
            <a:r>
              <a:rPr lang="en-US" sz="1800" b="0" i="0" dirty="0">
                <a:solidFill>
                  <a:schemeClr val="bg2"/>
                </a:solidFill>
              </a:rPr>
              <a:t> </a:t>
            </a:r>
            <a:r>
              <a:rPr lang="en-US" sz="1800" b="0" i="0" dirty="0" err="1">
                <a:solidFill>
                  <a:schemeClr val="bg2"/>
                </a:solidFill>
              </a:rPr>
              <a:t>precisa</a:t>
            </a:r>
            <a:r>
              <a:rPr lang="en-US" sz="1800" b="0" i="0" dirty="0">
                <a:solidFill>
                  <a:schemeClr val="bg2"/>
                </a:solidFill>
              </a:rPr>
              <a:t> </a:t>
            </a:r>
            <a:r>
              <a:rPr lang="en-US" sz="1800" b="0" i="0" dirty="0" err="1">
                <a:solidFill>
                  <a:schemeClr val="bg2"/>
                </a:solidFill>
              </a:rPr>
              <a:t>estar</a:t>
            </a:r>
            <a:r>
              <a:rPr lang="en-US" sz="1800" b="0" i="0" dirty="0">
                <a:solidFill>
                  <a:schemeClr val="bg2"/>
                </a:solidFill>
              </a:rPr>
              <a:t> </a:t>
            </a:r>
            <a:r>
              <a:rPr lang="en-US" sz="1800" b="0" i="0" dirty="0" err="1">
                <a:solidFill>
                  <a:schemeClr val="bg2"/>
                </a:solidFill>
              </a:rPr>
              <a:t>consistente</a:t>
            </a:r>
            <a:r>
              <a:rPr lang="en-US" sz="1800" b="0" i="0" dirty="0">
                <a:solidFill>
                  <a:schemeClr val="bg2"/>
                </a:solidFill>
              </a:rPr>
              <a:t> o tempo </a:t>
            </a:r>
            <a:r>
              <a:rPr lang="en-US" sz="1800" b="0" i="0" dirty="0" err="1">
                <a:solidFill>
                  <a:schemeClr val="bg2"/>
                </a:solidFill>
              </a:rPr>
              <a:t>todo</a:t>
            </a:r>
            <a:endParaRPr lang="en-US" sz="1800" b="0" i="0" dirty="0">
              <a:solidFill>
                <a:schemeClr val="bg2"/>
              </a:solidFill>
            </a:endParaRPr>
          </a:p>
          <a:p>
            <a:pPr lvl="1">
              <a:lnSpc>
                <a:spcPct val="150000"/>
              </a:lnSpc>
            </a:pPr>
            <a:r>
              <a:rPr lang="en-US" sz="1800" b="1" dirty="0">
                <a:solidFill>
                  <a:schemeClr val="bg2"/>
                </a:solidFill>
              </a:rPr>
              <a:t>Eventual consistency </a:t>
            </a:r>
            <a:r>
              <a:rPr lang="en-US" sz="1800" dirty="0">
                <a:solidFill>
                  <a:schemeClr val="bg2"/>
                </a:solidFill>
              </a:rPr>
              <a:t>– </a:t>
            </a:r>
            <a:r>
              <a:rPr lang="en-US" sz="1800" b="0" i="0" dirty="0">
                <a:solidFill>
                  <a:schemeClr val="bg2"/>
                </a:solidFill>
              </a:rPr>
              <a:t>é </a:t>
            </a:r>
            <a:r>
              <a:rPr lang="en-US" sz="1800" b="0" i="0" dirty="0" err="1">
                <a:solidFill>
                  <a:schemeClr val="bg2"/>
                </a:solidFill>
              </a:rPr>
              <a:t>consistente</a:t>
            </a:r>
            <a:r>
              <a:rPr lang="en-US" sz="1800" b="0" i="0" dirty="0">
                <a:solidFill>
                  <a:schemeClr val="bg2"/>
                </a:solidFill>
              </a:rPr>
              <a:t> em </a:t>
            </a:r>
            <a:r>
              <a:rPr lang="en-US" sz="1800" b="0" i="0" dirty="0" err="1">
                <a:solidFill>
                  <a:schemeClr val="bg2"/>
                </a:solidFill>
              </a:rPr>
              <a:t>momento</a:t>
            </a:r>
            <a:r>
              <a:rPr lang="en-US" sz="1800" b="0" i="0" dirty="0">
                <a:solidFill>
                  <a:schemeClr val="bg2"/>
                </a:solidFill>
              </a:rPr>
              <a:t> </a:t>
            </a:r>
            <a:r>
              <a:rPr lang="en-US" sz="1800" b="0" i="0" dirty="0" err="1">
                <a:solidFill>
                  <a:schemeClr val="bg2"/>
                </a:solidFill>
              </a:rPr>
              <a:t>indeterminado</a:t>
            </a:r>
            <a:endParaRPr lang="pt-BR" sz="1800" b="0" i="0" dirty="0">
              <a:solidFill>
                <a:schemeClr val="bg2"/>
              </a:solidFill>
            </a:endParaRPr>
          </a:p>
          <a:p>
            <a:pPr>
              <a:lnSpc>
                <a:spcPct val="150000"/>
              </a:lnSpc>
            </a:pPr>
            <a:endParaRPr lang="en-US" sz="2000" b="0" i="0" dirty="0">
              <a:solidFill>
                <a:schemeClr val="bg2"/>
              </a:solidFill>
            </a:endParaRPr>
          </a:p>
        </p:txBody>
      </p:sp>
      <p:sp>
        <p:nvSpPr>
          <p:cNvPr id="7" name="Rectangle 2"/>
          <p:cNvSpPr txBox="1">
            <a:spLocks noChangeArrowheads="1"/>
          </p:cNvSpPr>
          <p:nvPr/>
        </p:nvSpPr>
        <p:spPr bwMode="auto">
          <a:xfrm>
            <a:off x="76286" y="-223643"/>
            <a:ext cx="7772400" cy="1143000"/>
          </a:xfrm>
          <a:prstGeom prst="rect">
            <a:avLst/>
          </a:prstGeom>
          <a:noFill/>
          <a:ln w="9525">
            <a:noFill/>
            <a:miter lim="800000"/>
            <a:headEnd/>
            <a:tailEnd/>
          </a:ln>
        </p:spPr>
        <p:txBody>
          <a:bodyPr vert="horz" wrap="square" lIns="90488" tIns="44450" rIns="90488" bIns="44450" numCol="1" anchor="ctr" anchorCtr="0" compatLnSpc="1">
            <a:prstTxWarp prst="textNoShape">
              <a:avLst/>
            </a:prstTxWarp>
          </a:bodyPr>
          <a:lstStyle>
            <a:defPPr>
              <a:defRPr lang="pt-BR"/>
            </a:defPPr>
            <a:lvl1pPr marL="0" marR="0" lvl="0" indent="0" defTabSz="914400" eaLnBrk="1" latinLnBrk="0" hangingPunct="1">
              <a:lnSpc>
                <a:spcPct val="90000"/>
              </a:lnSpc>
              <a:buClrTx/>
              <a:buSzTx/>
              <a:buFontTx/>
              <a:buNone/>
              <a:tabLst/>
              <a:defRPr kumimoji="0" sz="3200" b="1" u="none" strike="noStrike" kern="0" cap="none" spc="0" normalizeH="0" baseline="0">
                <a:ln>
                  <a:noFill/>
                </a:ln>
                <a:solidFill>
                  <a:schemeClr val="bg2"/>
                </a:solidFill>
                <a:effectLst/>
                <a:uLnTx/>
                <a:uFillTx/>
                <a:latin typeface="+mj-lt"/>
                <a:ea typeface="Arial Unicode MS" pitchFamily="34" charset="-128"/>
                <a:cs typeface="Arial Unicode MS" pitchFamily="34" charset="-128"/>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2400" b="1" i="0" u="none" strike="noStrike" kern="0" cap="none" spc="0" normalizeH="0" baseline="0" noProof="0" dirty="0">
                <a:ln>
                  <a:noFill/>
                </a:ln>
                <a:effectLst/>
                <a:uLnTx/>
                <a:uFillTx/>
                <a:latin typeface="Calibri"/>
                <a:ea typeface="Arial Unicode MS" pitchFamily="34" charset="-128"/>
                <a:cs typeface="Arial Unicode MS" pitchFamily="34" charset="-128"/>
              </a:rPr>
              <a:t>NO SQL</a:t>
            </a:r>
          </a:p>
        </p:txBody>
      </p:sp>
      <p:grpSp>
        <p:nvGrpSpPr>
          <p:cNvPr id="33" name="Group 11"/>
          <p:cNvGrpSpPr/>
          <p:nvPr/>
        </p:nvGrpSpPr>
        <p:grpSpPr>
          <a:xfrm>
            <a:off x="929255" y="4312472"/>
            <a:ext cx="2246244" cy="1172817"/>
            <a:chOff x="9611139" y="2117035"/>
            <a:chExt cx="2246244" cy="1172817"/>
          </a:xfrm>
        </p:grpSpPr>
        <p:sp>
          <p:nvSpPr>
            <p:cNvPr id="34" name="Oval 12"/>
            <p:cNvSpPr/>
            <p:nvPr/>
          </p:nvSpPr>
          <p:spPr>
            <a:xfrm>
              <a:off x="9611139" y="2117035"/>
              <a:ext cx="2246244" cy="1172817"/>
            </a:xfrm>
            <a:prstGeom prst="ellipse">
              <a:avLst/>
            </a:prstGeom>
            <a:solidFill>
              <a:srgbClr val="E48312">
                <a:alpha val="24000"/>
              </a:srgbClr>
            </a:solidFill>
            <a:ln w="15875" cap="flat" cmpd="sng" algn="ctr">
              <a:solidFill>
                <a:srgbClr val="E48312">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sp>
          <p:nvSpPr>
            <p:cNvPr id="35" name="Rectangle 15"/>
            <p:cNvSpPr/>
            <p:nvPr/>
          </p:nvSpPr>
          <p:spPr>
            <a:xfrm>
              <a:off x="9859617" y="2445026"/>
              <a:ext cx="715618" cy="526773"/>
            </a:xfrm>
            <a:prstGeom prst="rect">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sp>
          <p:nvSpPr>
            <p:cNvPr id="36" name="Rectangle 16"/>
            <p:cNvSpPr/>
            <p:nvPr/>
          </p:nvSpPr>
          <p:spPr>
            <a:xfrm>
              <a:off x="10699475" y="2287657"/>
              <a:ext cx="631134" cy="157370"/>
            </a:xfrm>
            <a:prstGeom prst="rect">
              <a:avLst/>
            </a:prstGeom>
            <a:solidFill>
              <a:srgbClr val="637052">
                <a:lumMod val="60000"/>
                <a:lumOff val="40000"/>
              </a:srgbClr>
            </a:solidFill>
            <a:ln w="15875" cap="flat" cmpd="sng" algn="ctr">
              <a:solidFill>
                <a:srgbClr val="E48312">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sp>
          <p:nvSpPr>
            <p:cNvPr id="37" name="Rectangle 20"/>
            <p:cNvSpPr/>
            <p:nvPr/>
          </p:nvSpPr>
          <p:spPr>
            <a:xfrm>
              <a:off x="10840113" y="2536964"/>
              <a:ext cx="631134" cy="157370"/>
            </a:xfrm>
            <a:prstGeom prst="rect">
              <a:avLst/>
            </a:prstGeom>
            <a:solidFill>
              <a:srgbClr val="637052">
                <a:lumMod val="60000"/>
                <a:lumOff val="40000"/>
              </a:srgbClr>
            </a:solidFill>
            <a:ln w="15875" cap="flat" cmpd="sng" algn="ctr">
              <a:solidFill>
                <a:srgbClr val="E48312">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sp>
          <p:nvSpPr>
            <p:cNvPr id="38" name="Rectangle 21"/>
            <p:cNvSpPr/>
            <p:nvPr/>
          </p:nvSpPr>
          <p:spPr>
            <a:xfrm>
              <a:off x="10812781" y="2814429"/>
              <a:ext cx="631134" cy="157370"/>
            </a:xfrm>
            <a:prstGeom prst="rect">
              <a:avLst/>
            </a:prstGeom>
            <a:solidFill>
              <a:srgbClr val="637052">
                <a:lumMod val="60000"/>
                <a:lumOff val="40000"/>
              </a:srgbClr>
            </a:solidFill>
            <a:ln w="15875" cap="flat" cmpd="sng" algn="ctr">
              <a:solidFill>
                <a:srgbClr val="E48312">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grpSp>
      <p:grpSp>
        <p:nvGrpSpPr>
          <p:cNvPr id="39" name="Group 28"/>
          <p:cNvGrpSpPr/>
          <p:nvPr/>
        </p:nvGrpSpPr>
        <p:grpSpPr>
          <a:xfrm>
            <a:off x="6761903" y="4309891"/>
            <a:ext cx="2246244" cy="1172817"/>
            <a:chOff x="9611139" y="2117035"/>
            <a:chExt cx="2246244" cy="1172817"/>
          </a:xfrm>
        </p:grpSpPr>
        <p:sp>
          <p:nvSpPr>
            <p:cNvPr id="40" name="Oval 29"/>
            <p:cNvSpPr/>
            <p:nvPr/>
          </p:nvSpPr>
          <p:spPr>
            <a:xfrm>
              <a:off x="9611139" y="2117035"/>
              <a:ext cx="2246244" cy="1172817"/>
            </a:xfrm>
            <a:prstGeom prst="ellipse">
              <a:avLst/>
            </a:prstGeom>
            <a:solidFill>
              <a:srgbClr val="E48312">
                <a:alpha val="24000"/>
              </a:srgbClr>
            </a:solidFill>
            <a:ln w="15875" cap="flat" cmpd="sng" algn="ctr">
              <a:solidFill>
                <a:srgbClr val="E48312">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sp>
          <p:nvSpPr>
            <p:cNvPr id="41" name="Rectangle 30"/>
            <p:cNvSpPr/>
            <p:nvPr/>
          </p:nvSpPr>
          <p:spPr>
            <a:xfrm>
              <a:off x="9859617" y="2445026"/>
              <a:ext cx="715618" cy="526773"/>
            </a:xfrm>
            <a:prstGeom prst="rect">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sp>
          <p:nvSpPr>
            <p:cNvPr id="42" name="Rectangle 31"/>
            <p:cNvSpPr/>
            <p:nvPr/>
          </p:nvSpPr>
          <p:spPr>
            <a:xfrm>
              <a:off x="10699475" y="2287657"/>
              <a:ext cx="631134" cy="157370"/>
            </a:xfrm>
            <a:prstGeom prst="rect">
              <a:avLst/>
            </a:prstGeom>
            <a:solidFill>
              <a:srgbClr val="637052">
                <a:lumMod val="60000"/>
                <a:lumOff val="40000"/>
              </a:srgbClr>
            </a:solidFill>
            <a:ln w="15875" cap="flat" cmpd="sng" algn="ctr">
              <a:solidFill>
                <a:srgbClr val="E48312">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sp>
          <p:nvSpPr>
            <p:cNvPr id="43" name="Rectangle 32"/>
            <p:cNvSpPr/>
            <p:nvPr/>
          </p:nvSpPr>
          <p:spPr>
            <a:xfrm>
              <a:off x="10840113" y="2536964"/>
              <a:ext cx="631134" cy="157370"/>
            </a:xfrm>
            <a:prstGeom prst="rect">
              <a:avLst/>
            </a:prstGeom>
            <a:solidFill>
              <a:srgbClr val="637052">
                <a:lumMod val="60000"/>
                <a:lumOff val="40000"/>
              </a:srgbClr>
            </a:solidFill>
            <a:ln w="15875" cap="flat" cmpd="sng" algn="ctr">
              <a:solidFill>
                <a:srgbClr val="E48312">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sp>
          <p:nvSpPr>
            <p:cNvPr id="44" name="Rectangle 33"/>
            <p:cNvSpPr/>
            <p:nvPr/>
          </p:nvSpPr>
          <p:spPr>
            <a:xfrm>
              <a:off x="10812781" y="2814429"/>
              <a:ext cx="631134" cy="157370"/>
            </a:xfrm>
            <a:prstGeom prst="rect">
              <a:avLst/>
            </a:prstGeom>
            <a:solidFill>
              <a:srgbClr val="637052">
                <a:lumMod val="60000"/>
                <a:lumOff val="40000"/>
              </a:srgbClr>
            </a:solidFill>
            <a:ln w="15875" cap="flat" cmpd="sng" algn="ctr">
              <a:solidFill>
                <a:srgbClr val="E48312">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grpSp>
      <p:sp>
        <p:nvSpPr>
          <p:cNvPr id="45" name="TextBox 34"/>
          <p:cNvSpPr txBox="1"/>
          <p:nvPr/>
        </p:nvSpPr>
        <p:spPr>
          <a:xfrm>
            <a:off x="2523493" y="5382749"/>
            <a:ext cx="52610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Nó</a:t>
            </a:r>
            <a:r>
              <a:rPr kumimoji="0" lang="en-GB" sz="1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1</a:t>
            </a:r>
          </a:p>
        </p:txBody>
      </p:sp>
      <p:grpSp>
        <p:nvGrpSpPr>
          <p:cNvPr id="46" name="Group 6"/>
          <p:cNvGrpSpPr/>
          <p:nvPr/>
        </p:nvGrpSpPr>
        <p:grpSpPr>
          <a:xfrm>
            <a:off x="3672326" y="4309891"/>
            <a:ext cx="2409667" cy="1379993"/>
            <a:chOff x="8554211" y="3465316"/>
            <a:chExt cx="2409667" cy="1379993"/>
          </a:xfrm>
          <a:solidFill>
            <a:sysClr val="window" lastClr="FFFFFF">
              <a:lumMod val="85000"/>
              <a:alpha val="33000"/>
            </a:sysClr>
          </a:solidFill>
        </p:grpSpPr>
        <p:grpSp>
          <p:nvGrpSpPr>
            <p:cNvPr id="47" name="Group 22"/>
            <p:cNvGrpSpPr/>
            <p:nvPr/>
          </p:nvGrpSpPr>
          <p:grpSpPr>
            <a:xfrm>
              <a:off x="8554211" y="3465316"/>
              <a:ext cx="2246244" cy="1172817"/>
              <a:chOff x="9611139" y="2117035"/>
              <a:chExt cx="2246244" cy="1172817"/>
            </a:xfrm>
            <a:grpFill/>
          </p:grpSpPr>
          <p:sp>
            <p:nvSpPr>
              <p:cNvPr id="49" name="Oval 23"/>
              <p:cNvSpPr/>
              <p:nvPr/>
            </p:nvSpPr>
            <p:spPr>
              <a:xfrm>
                <a:off x="9611139" y="2117035"/>
                <a:ext cx="2246244" cy="1172817"/>
              </a:xfrm>
              <a:prstGeom prst="ellipse">
                <a:avLst/>
              </a:prstGeom>
              <a:grpFill/>
              <a:ln w="15875" cap="flat" cmpd="sng" algn="ctr">
                <a:solidFill>
                  <a:srgbClr val="E48312">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sp>
            <p:nvSpPr>
              <p:cNvPr id="50" name="Rectangle 24"/>
              <p:cNvSpPr/>
              <p:nvPr/>
            </p:nvSpPr>
            <p:spPr>
              <a:xfrm>
                <a:off x="9859617" y="2445026"/>
                <a:ext cx="715618" cy="526773"/>
              </a:xfrm>
              <a:prstGeom prst="rect">
                <a:avLst/>
              </a:prstGeom>
              <a:grpFill/>
              <a:ln w="15875" cap="flat" cmpd="sng" algn="ctr">
                <a:solidFill>
                  <a:srgbClr val="E48312">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sp>
            <p:nvSpPr>
              <p:cNvPr id="51" name="Rectangle 25"/>
              <p:cNvSpPr/>
              <p:nvPr/>
            </p:nvSpPr>
            <p:spPr>
              <a:xfrm>
                <a:off x="10699475" y="2287657"/>
                <a:ext cx="631134" cy="157370"/>
              </a:xfrm>
              <a:prstGeom prst="rect">
                <a:avLst/>
              </a:prstGeom>
              <a:grpFill/>
              <a:ln w="15875" cap="flat" cmpd="sng" algn="ctr">
                <a:solidFill>
                  <a:srgbClr val="E48312">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sp>
            <p:nvSpPr>
              <p:cNvPr id="52" name="Rectangle 26"/>
              <p:cNvSpPr/>
              <p:nvPr/>
            </p:nvSpPr>
            <p:spPr>
              <a:xfrm>
                <a:off x="10840113" y="2536964"/>
                <a:ext cx="631134" cy="157370"/>
              </a:xfrm>
              <a:prstGeom prst="rect">
                <a:avLst/>
              </a:prstGeom>
              <a:grpFill/>
              <a:ln w="15875" cap="flat" cmpd="sng" algn="ctr">
                <a:solidFill>
                  <a:srgbClr val="E48312">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sp>
            <p:nvSpPr>
              <p:cNvPr id="53" name="Rectangle 27"/>
              <p:cNvSpPr/>
              <p:nvPr/>
            </p:nvSpPr>
            <p:spPr>
              <a:xfrm>
                <a:off x="10812781" y="2814429"/>
                <a:ext cx="631134" cy="157370"/>
              </a:xfrm>
              <a:prstGeom prst="rect">
                <a:avLst/>
              </a:prstGeom>
              <a:grpFill/>
              <a:ln w="15875" cap="flat" cmpd="sng" algn="ctr">
                <a:solidFill>
                  <a:srgbClr val="E48312">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grpSp>
        <p:sp>
          <p:nvSpPr>
            <p:cNvPr id="48" name="TextBox 35"/>
            <p:cNvSpPr txBox="1"/>
            <p:nvPr/>
          </p:nvSpPr>
          <p:spPr>
            <a:xfrm>
              <a:off x="10437772" y="4537532"/>
              <a:ext cx="526106" cy="307777"/>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Nó</a:t>
              </a:r>
              <a:r>
                <a:rPr kumimoji="0" lang="en-GB" sz="1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2</a:t>
              </a:r>
            </a:p>
          </p:txBody>
        </p:sp>
      </p:grpSp>
      <p:sp>
        <p:nvSpPr>
          <p:cNvPr id="54" name="TextBox 36"/>
          <p:cNvSpPr txBox="1"/>
          <p:nvPr/>
        </p:nvSpPr>
        <p:spPr>
          <a:xfrm>
            <a:off x="8473523" y="5382107"/>
            <a:ext cx="52610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Nó</a:t>
            </a:r>
            <a:r>
              <a:rPr kumimoji="0" lang="en-GB" sz="14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3</a:t>
            </a:r>
          </a:p>
        </p:txBody>
      </p:sp>
      <p:cxnSp>
        <p:nvCxnSpPr>
          <p:cNvPr id="55" name="Straight Connector 8"/>
          <p:cNvCxnSpPr/>
          <p:nvPr/>
        </p:nvCxnSpPr>
        <p:spPr>
          <a:xfrm>
            <a:off x="3520833" y="4250533"/>
            <a:ext cx="2438467" cy="1210582"/>
          </a:xfrm>
          <a:prstGeom prst="line">
            <a:avLst/>
          </a:prstGeom>
          <a:noFill/>
          <a:ln w="47625" cap="flat" cmpd="sng" algn="ctr">
            <a:solidFill>
              <a:srgbClr val="C00000"/>
            </a:solidFill>
            <a:prstDash val="solid"/>
          </a:ln>
          <a:effectLst/>
        </p:spPr>
      </p:cxnSp>
      <p:cxnSp>
        <p:nvCxnSpPr>
          <p:cNvPr id="56" name="Straight Connector 37"/>
          <p:cNvCxnSpPr/>
          <p:nvPr/>
        </p:nvCxnSpPr>
        <p:spPr>
          <a:xfrm flipH="1">
            <a:off x="3305521" y="4275878"/>
            <a:ext cx="2988331" cy="1281191"/>
          </a:xfrm>
          <a:prstGeom prst="line">
            <a:avLst/>
          </a:prstGeom>
          <a:noFill/>
          <a:ln w="47625" cap="flat" cmpd="sng" algn="ctr">
            <a:solidFill>
              <a:srgbClr val="C00000"/>
            </a:solidFill>
            <a:prstDash val="solid"/>
          </a:ln>
          <a:effectLst/>
        </p:spPr>
      </p:cxnSp>
      <p:sp>
        <p:nvSpPr>
          <p:cNvPr id="61" name="TextBox 3"/>
          <p:cNvSpPr txBox="1"/>
          <p:nvPr/>
        </p:nvSpPr>
        <p:spPr>
          <a:xfrm>
            <a:off x="107506" y="3068960"/>
            <a:ext cx="15856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Insert value ‘A’</a:t>
            </a:r>
          </a:p>
        </p:txBody>
      </p:sp>
      <p:sp>
        <p:nvSpPr>
          <p:cNvPr id="62" name="Curved Down Arrow 7"/>
          <p:cNvSpPr/>
          <p:nvPr/>
        </p:nvSpPr>
        <p:spPr>
          <a:xfrm>
            <a:off x="2573922" y="3078252"/>
            <a:ext cx="5988182" cy="1440160"/>
          </a:xfrm>
          <a:prstGeom prst="curvedDownArrow">
            <a:avLst>
              <a:gd name="adj1" fmla="val 8299"/>
              <a:gd name="adj2" fmla="val 28293"/>
              <a:gd name="adj3" fmla="val 25000"/>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sp>
        <p:nvSpPr>
          <p:cNvPr id="63" name="Curved Down Arrow 40"/>
          <p:cNvSpPr/>
          <p:nvPr/>
        </p:nvSpPr>
        <p:spPr>
          <a:xfrm>
            <a:off x="2766078" y="3582308"/>
            <a:ext cx="2267634" cy="792088"/>
          </a:xfrm>
          <a:prstGeom prst="curvedDownArrow">
            <a:avLst>
              <a:gd name="adj1" fmla="val 8299"/>
              <a:gd name="adj2" fmla="val 28293"/>
              <a:gd name="adj3" fmla="val 25000"/>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sp>
        <p:nvSpPr>
          <p:cNvPr id="64" name="Down Arrow 9"/>
          <p:cNvSpPr/>
          <p:nvPr/>
        </p:nvSpPr>
        <p:spPr>
          <a:xfrm rot="19301053">
            <a:off x="1292443" y="3294864"/>
            <a:ext cx="224531" cy="1212525"/>
          </a:xfrm>
          <a:prstGeom prst="downArrow">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sp>
        <p:nvSpPr>
          <p:cNvPr id="57" name="Rectangle 2"/>
          <p:cNvSpPr txBox="1">
            <a:spLocks noChangeArrowheads="1"/>
          </p:cNvSpPr>
          <p:nvPr/>
        </p:nvSpPr>
        <p:spPr bwMode="auto">
          <a:xfrm>
            <a:off x="143031" y="537796"/>
            <a:ext cx="8686800" cy="400110"/>
          </a:xfrm>
          <a:prstGeom prst="rect">
            <a:avLst/>
          </a:prstGeom>
          <a:noFill/>
        </p:spPr>
        <p:txBody>
          <a:bodyPr wrap="square" rtlCol="0">
            <a:spAutoFit/>
          </a:bodyPr>
          <a:lstStyle>
            <a:defPPr>
              <a:defRPr lang="pt-BR"/>
            </a:defPPr>
            <a:lvl1pPr marL="0" marR="0" lvl="0" indent="0" defTabSz="914400" eaLnBrk="1" fontAlgn="auto" latinLnBrk="0" hangingPunct="1">
              <a:lnSpc>
                <a:spcPct val="100000"/>
              </a:lnSpc>
              <a:spcBef>
                <a:spcPts val="0"/>
              </a:spcBef>
              <a:spcAft>
                <a:spcPts val="0"/>
              </a:spcAft>
              <a:buClrTx/>
              <a:buSzTx/>
              <a:buFontTx/>
              <a:buNone/>
              <a:tabLst/>
              <a:defRPr kumimoji="0" sz="2800" b="1" i="0" u="none" strike="noStrike" cap="none" spc="0" normalizeH="0" baseline="0">
                <a:ln w="1905"/>
                <a:solidFill>
                  <a:srgbClr val="000000"/>
                </a:solidFill>
                <a:effectLst/>
                <a:uLnTx/>
                <a:uFillTx/>
                <a:cs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0" cap="none" spc="0" normalizeH="0" baseline="0" noProof="0" dirty="0">
                <a:ln w="1905"/>
                <a:solidFill>
                  <a:schemeClr val="bg2"/>
                </a:solidFill>
                <a:effectLst/>
                <a:uLnTx/>
                <a:uFillTx/>
                <a:latin typeface="Calibri" panose="020F0502020204030204" pitchFamily="34" charset="0"/>
                <a:ea typeface="+mn-ea"/>
                <a:cs typeface="Calibri" panose="020F0502020204030204" pitchFamily="34" charset="0"/>
              </a:rPr>
              <a:t>Gerenciamento de Transações</a:t>
            </a:r>
          </a:p>
        </p:txBody>
      </p:sp>
    </p:spTree>
    <p:extLst>
      <p:ext uri="{BB962C8B-B14F-4D97-AF65-F5344CB8AC3E}">
        <p14:creationId xmlns:p14="http://schemas.microsoft.com/office/powerpoint/2010/main" val="97552310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bwMode="auto">
          <a:xfrm>
            <a:off x="484415" y="402703"/>
            <a:ext cx="8229600" cy="12652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1800" b="1"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Consistência Eventual</a:t>
            </a:r>
          </a:p>
        </p:txBody>
      </p:sp>
      <p:sp>
        <p:nvSpPr>
          <p:cNvPr id="17" name="Rectangle 2"/>
          <p:cNvSpPr txBox="1">
            <a:spLocks noChangeArrowheads="1"/>
          </p:cNvSpPr>
          <p:nvPr/>
        </p:nvSpPr>
        <p:spPr bwMode="auto">
          <a:xfrm>
            <a:off x="179512" y="-238394"/>
            <a:ext cx="7772400" cy="1143000"/>
          </a:xfrm>
          <a:prstGeom prst="rect">
            <a:avLst/>
          </a:prstGeom>
          <a:noFill/>
          <a:ln w="9525">
            <a:noFill/>
            <a:miter lim="800000"/>
            <a:headEnd/>
            <a:tailEnd/>
          </a:ln>
        </p:spPr>
        <p:txBody>
          <a:bodyPr vert="horz" wrap="square" lIns="90488" tIns="44450" rIns="90488" bIns="44450" numCol="1" anchor="ctr" anchorCtr="0" compatLnSpc="1">
            <a:prstTxWarp prst="textNoShape">
              <a:avLst/>
            </a:prstTxWarp>
          </a:bodyPr>
          <a:lstStyle>
            <a:defPPr>
              <a:defRPr lang="pt-BR"/>
            </a:defPPr>
            <a:lvl1pPr marL="0" marR="0" lvl="0" indent="0" defTabSz="914400" eaLnBrk="1" latinLnBrk="0" hangingPunct="1">
              <a:lnSpc>
                <a:spcPct val="90000"/>
              </a:lnSpc>
              <a:buClrTx/>
              <a:buSzTx/>
              <a:buFontTx/>
              <a:buNone/>
              <a:tabLst/>
              <a:defRPr kumimoji="0" sz="3200" b="1" u="none" strike="noStrike" kern="0" cap="none" spc="0" normalizeH="0" baseline="0">
                <a:ln>
                  <a:noFill/>
                </a:ln>
                <a:solidFill>
                  <a:schemeClr val="bg2"/>
                </a:solidFill>
                <a:effectLst/>
                <a:uLnTx/>
                <a:uFillTx/>
                <a:latin typeface="+mj-lt"/>
                <a:ea typeface="Arial Unicode MS" pitchFamily="34" charset="-128"/>
                <a:cs typeface="Arial Unicode MS" pitchFamily="34" charset="-128"/>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2400" b="1" i="0" u="none" strike="noStrike" kern="0" cap="none" spc="0" normalizeH="0" baseline="0" noProof="0" dirty="0">
                <a:ln>
                  <a:noFill/>
                </a:ln>
                <a:effectLst/>
                <a:uLnTx/>
                <a:uFillTx/>
                <a:latin typeface="Calibri"/>
                <a:ea typeface="Arial Unicode MS" pitchFamily="34" charset="-128"/>
                <a:cs typeface="Arial Unicode MS" pitchFamily="34" charset="-128"/>
              </a:rPr>
              <a:t>NO SQL</a:t>
            </a:r>
          </a:p>
        </p:txBody>
      </p:sp>
      <p:sp>
        <p:nvSpPr>
          <p:cNvPr id="20" name="Rectangle 2"/>
          <p:cNvSpPr txBox="1">
            <a:spLocks noChangeArrowheads="1"/>
          </p:cNvSpPr>
          <p:nvPr/>
        </p:nvSpPr>
        <p:spPr bwMode="auto">
          <a:xfrm>
            <a:off x="484415" y="516722"/>
            <a:ext cx="8686800" cy="400110"/>
          </a:xfrm>
          <a:prstGeom prst="rect">
            <a:avLst/>
          </a:prstGeom>
          <a:noFill/>
        </p:spPr>
        <p:txBody>
          <a:bodyPr wrap="square" rtlCol="0">
            <a:spAutoFit/>
          </a:bodyPr>
          <a:lstStyle>
            <a:defPPr>
              <a:defRPr lang="pt-BR"/>
            </a:defPPr>
            <a:lvl1pPr marL="0" marR="0" lvl="0" indent="0" defTabSz="914400" eaLnBrk="1" fontAlgn="auto" latinLnBrk="0" hangingPunct="1">
              <a:lnSpc>
                <a:spcPct val="100000"/>
              </a:lnSpc>
              <a:spcBef>
                <a:spcPts val="0"/>
              </a:spcBef>
              <a:spcAft>
                <a:spcPts val="0"/>
              </a:spcAft>
              <a:buClrTx/>
              <a:buSzTx/>
              <a:buFontTx/>
              <a:buNone/>
              <a:tabLst/>
              <a:defRPr kumimoji="0" sz="2800" b="1" i="0" u="none" strike="noStrike" cap="none" spc="0" normalizeH="0" baseline="0">
                <a:ln w="1905"/>
                <a:solidFill>
                  <a:srgbClr val="000000"/>
                </a:solidFill>
                <a:effectLst/>
                <a:uLnTx/>
                <a:uFillTx/>
                <a:cs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0" cap="none" spc="0" normalizeH="0" baseline="0" noProof="0" dirty="0">
                <a:ln w="1905"/>
                <a:solidFill>
                  <a:schemeClr val="bg2"/>
                </a:solidFill>
                <a:effectLst/>
                <a:uLnTx/>
                <a:uFillTx/>
                <a:latin typeface="Calibri" panose="020F0502020204030204" pitchFamily="34" charset="0"/>
                <a:ea typeface="+mn-ea"/>
                <a:cs typeface="Calibri" panose="020F0502020204030204" pitchFamily="34" charset="0"/>
              </a:rPr>
              <a:t>Gerenciamento de Transações</a:t>
            </a:r>
          </a:p>
        </p:txBody>
      </p:sp>
      <p:pic>
        <p:nvPicPr>
          <p:cNvPr id="50" name="Picture 2" descr="http://igcministries.org/images/WorldMap.gif"/>
          <p:cNvPicPr>
            <a:picLocks noChangeAspect="1" noChangeArrowheads="1"/>
          </p:cNvPicPr>
          <p:nvPr/>
        </p:nvPicPr>
        <p:blipFill>
          <a:blip r:embed="rId3" cstate="print">
            <a:duotone>
              <a:srgbClr val="9BBB59">
                <a:shade val="45000"/>
                <a:satMod val="135000"/>
              </a:srgbClr>
              <a:prstClr val="white"/>
            </a:duotone>
            <a:extLst/>
          </a:blip>
          <a:srcRect/>
          <a:stretch>
            <a:fillRect/>
          </a:stretch>
        </p:blipFill>
        <p:spPr bwMode="auto">
          <a:xfrm>
            <a:off x="1383129" y="2097589"/>
            <a:ext cx="6006209" cy="3082871"/>
          </a:xfrm>
          <a:prstGeom prst="rect">
            <a:avLst/>
          </a:prstGeom>
          <a:noFill/>
          <a:extLst/>
        </p:spPr>
      </p:pic>
      <p:grpSp>
        <p:nvGrpSpPr>
          <p:cNvPr id="51" name="Group 4"/>
          <p:cNvGrpSpPr/>
          <p:nvPr/>
        </p:nvGrpSpPr>
        <p:grpSpPr>
          <a:xfrm>
            <a:off x="1768080" y="2442173"/>
            <a:ext cx="5382267" cy="2713836"/>
            <a:chOff x="1143000" y="3674663"/>
            <a:chExt cx="5382267" cy="2713836"/>
          </a:xfrm>
        </p:grpSpPr>
        <p:sp>
          <p:nvSpPr>
            <p:cNvPr id="52" name="Can 5"/>
            <p:cNvSpPr/>
            <p:nvPr/>
          </p:nvSpPr>
          <p:spPr>
            <a:xfrm>
              <a:off x="1600200" y="4876800"/>
              <a:ext cx="1332957" cy="897337"/>
            </a:xfrm>
            <a:prstGeom prst="can">
              <a:avLst/>
            </a:prstGeom>
            <a:solidFill>
              <a:srgbClr val="EEECE1">
                <a:lumMod val="60000"/>
                <a:lumOff val="40000"/>
              </a:srgbClr>
            </a:solidFill>
            <a:ln>
              <a:noFill/>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sp>
          <p:nvSpPr>
            <p:cNvPr id="53" name="Can 6"/>
            <p:cNvSpPr/>
            <p:nvPr/>
          </p:nvSpPr>
          <p:spPr>
            <a:xfrm>
              <a:off x="4640304" y="5491162"/>
              <a:ext cx="1332957" cy="897337"/>
            </a:xfrm>
            <a:prstGeom prst="can">
              <a:avLst/>
            </a:prstGeom>
            <a:solidFill>
              <a:srgbClr val="EEECE1">
                <a:lumMod val="60000"/>
                <a:lumOff val="40000"/>
              </a:srgbClr>
            </a:solidFill>
            <a:ln>
              <a:noFill/>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sp>
          <p:nvSpPr>
            <p:cNvPr id="54" name="Can 7"/>
            <p:cNvSpPr/>
            <p:nvPr/>
          </p:nvSpPr>
          <p:spPr>
            <a:xfrm>
              <a:off x="4446254" y="4593825"/>
              <a:ext cx="1332957" cy="897337"/>
            </a:xfrm>
            <a:prstGeom prst="can">
              <a:avLst/>
            </a:prstGeom>
            <a:solidFill>
              <a:srgbClr val="EEECE1">
                <a:lumMod val="60000"/>
                <a:lumOff val="40000"/>
              </a:srgbClr>
            </a:solidFill>
            <a:ln>
              <a:noFill/>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sp>
          <p:nvSpPr>
            <p:cNvPr id="55" name="Can 8"/>
            <p:cNvSpPr/>
            <p:nvPr/>
          </p:nvSpPr>
          <p:spPr>
            <a:xfrm>
              <a:off x="5192310" y="3732860"/>
              <a:ext cx="1332957" cy="897337"/>
            </a:xfrm>
            <a:prstGeom prst="can">
              <a:avLst/>
            </a:prstGeom>
            <a:solidFill>
              <a:srgbClr val="EEECE1">
                <a:lumMod val="60000"/>
                <a:lumOff val="40000"/>
              </a:srgbClr>
            </a:solidFill>
            <a:ln>
              <a:noFill/>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sp>
          <p:nvSpPr>
            <p:cNvPr id="56" name="Can 9"/>
            <p:cNvSpPr/>
            <p:nvPr/>
          </p:nvSpPr>
          <p:spPr>
            <a:xfrm>
              <a:off x="2794305" y="3674663"/>
              <a:ext cx="1332957" cy="897337"/>
            </a:xfrm>
            <a:prstGeom prst="can">
              <a:avLst/>
            </a:prstGeom>
            <a:solidFill>
              <a:srgbClr val="EEECE1">
                <a:lumMod val="60000"/>
                <a:lumOff val="40000"/>
              </a:srgbClr>
            </a:solidFill>
            <a:ln>
              <a:noFill/>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sp>
          <p:nvSpPr>
            <p:cNvPr id="57" name="Can 10"/>
            <p:cNvSpPr/>
            <p:nvPr/>
          </p:nvSpPr>
          <p:spPr>
            <a:xfrm>
              <a:off x="1143000" y="3769183"/>
              <a:ext cx="1332957" cy="897337"/>
            </a:xfrm>
            <a:prstGeom prst="can">
              <a:avLst/>
            </a:prstGeom>
            <a:solidFill>
              <a:srgbClr val="EEECE1">
                <a:lumMod val="60000"/>
                <a:lumOff val="40000"/>
              </a:srgbClr>
            </a:solidFill>
            <a:ln>
              <a:noFill/>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endParaRPr>
            </a:p>
          </p:txBody>
        </p:sp>
      </p:grpSp>
      <p:sp>
        <p:nvSpPr>
          <p:cNvPr id="58" name="TextBox 11"/>
          <p:cNvSpPr txBox="1"/>
          <p:nvPr/>
        </p:nvSpPr>
        <p:spPr>
          <a:xfrm>
            <a:off x="5451469" y="4524197"/>
            <a:ext cx="1104009" cy="276999"/>
          </a:xfrm>
          <a:prstGeom prst="rect">
            <a:avLst/>
          </a:prstGeom>
          <a:solidFill>
            <a:srgbClr val="F79646"/>
          </a:solidFill>
          <a:ln w="25400" cap="flat" cmpd="sng" algn="ctr">
            <a:solidFill>
              <a:srgbClr val="F79646">
                <a:shade val="50000"/>
              </a:srgbClr>
            </a:solidFill>
            <a:prstDash val="solid"/>
          </a:ln>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Webpage-A</a:t>
            </a:r>
          </a:p>
        </p:txBody>
      </p:sp>
      <p:cxnSp>
        <p:nvCxnSpPr>
          <p:cNvPr id="59" name="Straight Connector 12"/>
          <p:cNvCxnSpPr>
            <a:stCxn id="58" idx="3"/>
            <a:endCxn id="76" idx="1"/>
          </p:cNvCxnSpPr>
          <p:nvPr/>
        </p:nvCxnSpPr>
        <p:spPr>
          <a:xfrm>
            <a:off x="6555478" y="4662697"/>
            <a:ext cx="1286371" cy="603996"/>
          </a:xfrm>
          <a:prstGeom prst="line">
            <a:avLst/>
          </a:prstGeom>
          <a:noFill/>
          <a:ln w="28575" cap="flat" cmpd="sng" algn="ctr">
            <a:solidFill>
              <a:sysClr val="windowText" lastClr="000000"/>
            </a:solidFill>
            <a:prstDash val="solid"/>
            <a:headEnd type="arrow" w="med" len="med"/>
            <a:tailEnd type="none" w="med" len="med"/>
          </a:ln>
          <a:effectLst/>
        </p:spPr>
      </p:cxnSp>
      <p:sp>
        <p:nvSpPr>
          <p:cNvPr id="60" name="Rectangle 13"/>
          <p:cNvSpPr/>
          <p:nvPr/>
        </p:nvSpPr>
        <p:spPr>
          <a:xfrm>
            <a:off x="7246443" y="3662624"/>
            <a:ext cx="1897558" cy="464962"/>
          </a:xfrm>
          <a:prstGeom prst="rect">
            <a:avLst/>
          </a:prstGeom>
          <a:solidFill>
            <a:srgbClr val="07A990"/>
          </a:solidFill>
          <a:ln w="25400" cap="flat" cmpd="sng" algn="ctr">
            <a:solidFill>
              <a:srgbClr val="8064A2">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a:ea typeface="+mn-ea"/>
                <a:cs typeface="Calibri" panose="020F0502020204030204" pitchFamily="34" charset="0"/>
              </a:rPr>
              <a:t>Event: Update Webpage-A</a:t>
            </a:r>
          </a:p>
        </p:txBody>
      </p:sp>
      <p:pic>
        <p:nvPicPr>
          <p:cNvPr id="61" name="Picture 4" descr="C:\Users\vkolar\AppData\Local\Microsoft\Windows\Temporary Internet Files\Content.IE5\E2H73JIM\MC900442038[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434" y="1700808"/>
            <a:ext cx="709463" cy="88423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C:\Users\vkolar\AppData\Local\Microsoft\Windows\Temporary Internet Files\Content.IE5\E2H73JIM\MC900442038[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210" y="4649152"/>
            <a:ext cx="709463" cy="88423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6"/>
          <p:cNvSpPr txBox="1"/>
          <p:nvPr/>
        </p:nvSpPr>
        <p:spPr>
          <a:xfrm>
            <a:off x="5257417" y="3655859"/>
            <a:ext cx="1104009" cy="276999"/>
          </a:xfrm>
          <a:prstGeom prst="rect">
            <a:avLst/>
          </a:prstGeom>
          <a:solidFill>
            <a:srgbClr val="F79646"/>
          </a:solidFill>
          <a:ln w="25400" cap="flat" cmpd="sng" algn="ctr">
            <a:solidFill>
              <a:srgbClr val="F79646">
                <a:shade val="50000"/>
              </a:srgbClr>
            </a:solidFill>
            <a:prstDash val="solid"/>
          </a:ln>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Webpage-A</a:t>
            </a:r>
          </a:p>
        </p:txBody>
      </p:sp>
      <p:sp>
        <p:nvSpPr>
          <p:cNvPr id="64" name="TextBox 17"/>
          <p:cNvSpPr txBox="1"/>
          <p:nvPr/>
        </p:nvSpPr>
        <p:spPr>
          <a:xfrm>
            <a:off x="6003473" y="2752327"/>
            <a:ext cx="1104009" cy="276999"/>
          </a:xfrm>
          <a:prstGeom prst="rect">
            <a:avLst/>
          </a:prstGeom>
          <a:solidFill>
            <a:srgbClr val="F79646"/>
          </a:solidFill>
          <a:ln w="25400" cap="flat" cmpd="sng" algn="ctr">
            <a:solidFill>
              <a:srgbClr val="F79646">
                <a:shade val="50000"/>
              </a:srgbClr>
            </a:solidFill>
            <a:prstDash val="solid"/>
          </a:ln>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Webpage-A</a:t>
            </a:r>
          </a:p>
        </p:txBody>
      </p:sp>
      <p:sp>
        <p:nvSpPr>
          <p:cNvPr id="65" name="TextBox 18"/>
          <p:cNvSpPr txBox="1"/>
          <p:nvPr/>
        </p:nvSpPr>
        <p:spPr>
          <a:xfrm>
            <a:off x="3629847" y="2672024"/>
            <a:ext cx="1104009" cy="276999"/>
          </a:xfrm>
          <a:prstGeom prst="rect">
            <a:avLst/>
          </a:prstGeom>
          <a:solidFill>
            <a:srgbClr val="F79646"/>
          </a:solidFill>
          <a:ln w="25400" cap="flat" cmpd="sng" algn="ctr">
            <a:solidFill>
              <a:srgbClr val="F79646">
                <a:shade val="50000"/>
              </a:srgbClr>
            </a:solidFill>
            <a:prstDash val="solid"/>
          </a:ln>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Webpage-A</a:t>
            </a:r>
          </a:p>
        </p:txBody>
      </p:sp>
      <p:sp>
        <p:nvSpPr>
          <p:cNvPr id="66" name="TextBox 19"/>
          <p:cNvSpPr txBox="1"/>
          <p:nvPr/>
        </p:nvSpPr>
        <p:spPr>
          <a:xfrm>
            <a:off x="1954163" y="2773150"/>
            <a:ext cx="1104009" cy="276999"/>
          </a:xfrm>
          <a:prstGeom prst="rect">
            <a:avLst/>
          </a:prstGeom>
          <a:solidFill>
            <a:srgbClr val="F79646"/>
          </a:solidFill>
          <a:ln w="25400" cap="flat" cmpd="sng" algn="ctr">
            <a:solidFill>
              <a:srgbClr val="F79646">
                <a:shade val="50000"/>
              </a:srgbClr>
            </a:solidFill>
            <a:prstDash val="solid"/>
          </a:ln>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Webpage-A</a:t>
            </a:r>
          </a:p>
        </p:txBody>
      </p:sp>
      <p:sp>
        <p:nvSpPr>
          <p:cNvPr id="67" name="TextBox 20"/>
          <p:cNvSpPr txBox="1"/>
          <p:nvPr/>
        </p:nvSpPr>
        <p:spPr>
          <a:xfrm>
            <a:off x="2411363" y="3932858"/>
            <a:ext cx="1104009" cy="276999"/>
          </a:xfrm>
          <a:prstGeom prst="rect">
            <a:avLst/>
          </a:prstGeom>
          <a:solidFill>
            <a:srgbClr val="F79646"/>
          </a:solidFill>
          <a:ln w="25400" cap="flat" cmpd="sng" algn="ctr">
            <a:solidFill>
              <a:srgbClr val="F79646">
                <a:shade val="50000"/>
              </a:srgbClr>
            </a:solidFill>
            <a:prstDash val="solid"/>
          </a:ln>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Webpage-A</a:t>
            </a:r>
          </a:p>
        </p:txBody>
      </p:sp>
      <p:cxnSp>
        <p:nvCxnSpPr>
          <p:cNvPr id="68" name="Straight Connector 21"/>
          <p:cNvCxnSpPr>
            <a:stCxn id="61" idx="3"/>
            <a:endCxn id="66" idx="1"/>
          </p:cNvCxnSpPr>
          <p:nvPr/>
        </p:nvCxnSpPr>
        <p:spPr>
          <a:xfrm>
            <a:off x="980897" y="2142927"/>
            <a:ext cx="973266" cy="768723"/>
          </a:xfrm>
          <a:prstGeom prst="line">
            <a:avLst/>
          </a:prstGeom>
          <a:noFill/>
          <a:ln w="28575" cap="flat" cmpd="sng" algn="ctr">
            <a:solidFill>
              <a:sysClr val="windowText" lastClr="000000"/>
            </a:solidFill>
            <a:prstDash val="solid"/>
            <a:headEnd type="arrow" w="med" len="med"/>
            <a:tailEnd type="none" w="med" len="med"/>
          </a:ln>
          <a:effectLst/>
        </p:spPr>
      </p:cxnSp>
      <p:cxnSp>
        <p:nvCxnSpPr>
          <p:cNvPr id="69" name="Straight Connector 22"/>
          <p:cNvCxnSpPr>
            <a:stCxn id="62" idx="3"/>
            <a:endCxn id="67" idx="1"/>
          </p:cNvCxnSpPr>
          <p:nvPr/>
        </p:nvCxnSpPr>
        <p:spPr>
          <a:xfrm flipV="1">
            <a:off x="980673" y="4071358"/>
            <a:ext cx="1430690" cy="1019913"/>
          </a:xfrm>
          <a:prstGeom prst="line">
            <a:avLst/>
          </a:prstGeom>
          <a:noFill/>
          <a:ln w="28575" cap="flat" cmpd="sng" algn="ctr">
            <a:solidFill>
              <a:sysClr val="windowText" lastClr="000000"/>
            </a:solidFill>
            <a:prstDash val="solid"/>
            <a:headEnd type="arrow" w="med" len="med"/>
            <a:tailEnd type="none" w="med" len="med"/>
          </a:ln>
          <a:effectLst/>
        </p:spPr>
      </p:cxnSp>
      <p:sp>
        <p:nvSpPr>
          <p:cNvPr id="70" name="TextBox 23"/>
          <p:cNvSpPr txBox="1"/>
          <p:nvPr/>
        </p:nvSpPr>
        <p:spPr>
          <a:xfrm>
            <a:off x="5445872" y="4528625"/>
            <a:ext cx="1104009" cy="276999"/>
          </a:xfrm>
          <a:prstGeom prst="rect">
            <a:avLst/>
          </a:prstGeom>
          <a:solidFill>
            <a:srgbClr val="00B050"/>
          </a:solidFill>
          <a:ln w="25400" cap="flat" cmpd="sng" algn="ctr">
            <a:solidFill>
              <a:srgbClr val="F79646">
                <a:shade val="50000"/>
              </a:srgbClr>
            </a:solidFill>
            <a:prstDash val="solid"/>
          </a:ln>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Webpage-A</a:t>
            </a:r>
          </a:p>
        </p:txBody>
      </p:sp>
      <p:sp>
        <p:nvSpPr>
          <p:cNvPr id="71" name="TextBox 24"/>
          <p:cNvSpPr txBox="1"/>
          <p:nvPr/>
        </p:nvSpPr>
        <p:spPr>
          <a:xfrm>
            <a:off x="5256263" y="3662624"/>
            <a:ext cx="1104009" cy="276999"/>
          </a:xfrm>
          <a:prstGeom prst="rect">
            <a:avLst/>
          </a:prstGeom>
          <a:solidFill>
            <a:srgbClr val="00B050"/>
          </a:solidFill>
          <a:ln w="25400" cap="flat" cmpd="sng" algn="ctr">
            <a:solidFill>
              <a:srgbClr val="F79646">
                <a:shade val="50000"/>
              </a:srgbClr>
            </a:solidFill>
            <a:prstDash val="solid"/>
          </a:ln>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Webpage-A</a:t>
            </a:r>
          </a:p>
        </p:txBody>
      </p:sp>
      <p:sp>
        <p:nvSpPr>
          <p:cNvPr id="72" name="TextBox 25"/>
          <p:cNvSpPr txBox="1"/>
          <p:nvPr/>
        </p:nvSpPr>
        <p:spPr>
          <a:xfrm>
            <a:off x="6007246" y="2759241"/>
            <a:ext cx="1104009" cy="276999"/>
          </a:xfrm>
          <a:prstGeom prst="rect">
            <a:avLst/>
          </a:prstGeom>
          <a:solidFill>
            <a:srgbClr val="00B050"/>
          </a:solidFill>
          <a:ln w="25400" cap="flat" cmpd="sng" algn="ctr">
            <a:solidFill>
              <a:srgbClr val="F79646">
                <a:shade val="50000"/>
              </a:srgbClr>
            </a:solidFill>
            <a:prstDash val="solid"/>
          </a:ln>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Webpage-A</a:t>
            </a:r>
          </a:p>
        </p:txBody>
      </p:sp>
      <p:sp>
        <p:nvSpPr>
          <p:cNvPr id="73" name="TextBox 26"/>
          <p:cNvSpPr txBox="1"/>
          <p:nvPr/>
        </p:nvSpPr>
        <p:spPr>
          <a:xfrm>
            <a:off x="3634029" y="2672024"/>
            <a:ext cx="1104009" cy="276999"/>
          </a:xfrm>
          <a:prstGeom prst="rect">
            <a:avLst/>
          </a:prstGeom>
          <a:solidFill>
            <a:srgbClr val="00B050"/>
          </a:solidFill>
          <a:ln w="25400" cap="flat" cmpd="sng" algn="ctr">
            <a:solidFill>
              <a:srgbClr val="F79646">
                <a:shade val="50000"/>
              </a:srgbClr>
            </a:solidFill>
            <a:prstDash val="solid"/>
          </a:ln>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Webpage-A</a:t>
            </a:r>
          </a:p>
        </p:txBody>
      </p:sp>
      <p:sp>
        <p:nvSpPr>
          <p:cNvPr id="74" name="TextBox 27"/>
          <p:cNvSpPr txBox="1"/>
          <p:nvPr/>
        </p:nvSpPr>
        <p:spPr>
          <a:xfrm>
            <a:off x="1940672" y="2781275"/>
            <a:ext cx="1104009" cy="276999"/>
          </a:xfrm>
          <a:prstGeom prst="rect">
            <a:avLst/>
          </a:prstGeom>
          <a:solidFill>
            <a:srgbClr val="00B050"/>
          </a:solidFill>
          <a:ln w="25400" cap="flat" cmpd="sng" algn="ctr">
            <a:solidFill>
              <a:srgbClr val="F79646">
                <a:shade val="50000"/>
              </a:srgbClr>
            </a:solidFill>
            <a:prstDash val="solid"/>
          </a:ln>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Webpage-A</a:t>
            </a:r>
          </a:p>
        </p:txBody>
      </p:sp>
      <p:sp>
        <p:nvSpPr>
          <p:cNvPr id="75" name="TextBox 28"/>
          <p:cNvSpPr txBox="1"/>
          <p:nvPr/>
        </p:nvSpPr>
        <p:spPr>
          <a:xfrm>
            <a:off x="2397872" y="3935292"/>
            <a:ext cx="1104009" cy="276999"/>
          </a:xfrm>
          <a:prstGeom prst="rect">
            <a:avLst/>
          </a:prstGeom>
          <a:solidFill>
            <a:srgbClr val="00B050"/>
          </a:solidFill>
          <a:ln w="25400" cap="flat" cmpd="sng" algn="ctr">
            <a:solidFill>
              <a:srgbClr val="F79646">
                <a:shade val="50000"/>
              </a:srgbClr>
            </a:solidFill>
            <a:prstDash val="solid"/>
          </a:ln>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2"/>
                </a:solidFill>
                <a:effectLst/>
                <a:uLnTx/>
                <a:uFillTx/>
                <a:latin typeface="Calibri"/>
                <a:ea typeface="+mn-ea"/>
                <a:cs typeface="Calibri" panose="020F0502020204030204" pitchFamily="34" charset="0"/>
              </a:rPr>
              <a:t>Webpage-A</a:t>
            </a:r>
          </a:p>
        </p:txBody>
      </p:sp>
      <p:pic>
        <p:nvPicPr>
          <p:cNvPr id="76" name="Picture 2" descr="C:\Users\vkolar\AppData\Local\Microsoft\Windows\Temporary Internet Files\Content.IE5\E2H73JIM\MC900322405[1].wmf"/>
          <p:cNvPicPr>
            <a:picLocks noChangeAspect="1" noChangeArrowheads="1"/>
          </p:cNvPicPr>
          <p:nvPr/>
        </p:nvPicPr>
        <p:blipFill>
          <a:blip r:embed="rId5" cstate="print"/>
          <a:srcRect/>
          <a:stretch>
            <a:fillRect/>
          </a:stretch>
        </p:blipFill>
        <p:spPr bwMode="auto">
          <a:xfrm>
            <a:off x="7841849" y="4828097"/>
            <a:ext cx="787480" cy="877192"/>
          </a:xfrm>
          <a:prstGeom prst="rect">
            <a:avLst/>
          </a:prstGeom>
          <a:solidFill>
            <a:schemeClr val="bg1"/>
          </a:solidFill>
          <a:ln w="9525">
            <a:solidFill>
              <a:schemeClr val="accent1"/>
            </a:solidFill>
            <a:miter lim="800000"/>
            <a:headEnd/>
            <a:tailEnd/>
          </a:ln>
        </p:spPr>
      </p:pic>
    </p:spTree>
    <p:extLst>
      <p:ext uri="{BB962C8B-B14F-4D97-AF65-F5344CB8AC3E}">
        <p14:creationId xmlns:p14="http://schemas.microsoft.com/office/powerpoint/2010/main" val="29624953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2000"/>
                                        <p:tgtEl>
                                          <p:spTgt spid="71"/>
                                        </p:tgtEl>
                                      </p:cBhvr>
                                    </p:animEffect>
                                    <p:anim calcmode="lin" valueType="num">
                                      <p:cBhvr>
                                        <p:cTn id="18" dur="2000" fill="hold"/>
                                        <p:tgtEl>
                                          <p:spTgt spid="71"/>
                                        </p:tgtEl>
                                        <p:attrNameLst>
                                          <p:attrName>ppt_x</p:attrName>
                                        </p:attrNameLst>
                                      </p:cBhvr>
                                      <p:tavLst>
                                        <p:tav tm="0">
                                          <p:val>
                                            <p:strVal val="#ppt_x"/>
                                          </p:val>
                                        </p:tav>
                                        <p:tav tm="100000">
                                          <p:val>
                                            <p:strVal val="#ppt_x"/>
                                          </p:val>
                                        </p:tav>
                                      </p:tavLst>
                                    </p:anim>
                                    <p:anim calcmode="lin" valueType="num">
                                      <p:cBhvr>
                                        <p:cTn id="19" dur="2000" fill="hold"/>
                                        <p:tgtEl>
                                          <p:spTgt spid="71"/>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2000"/>
                                        <p:tgtEl>
                                          <p:spTgt spid="72"/>
                                        </p:tgtEl>
                                      </p:cBhvr>
                                    </p:animEffect>
                                    <p:anim calcmode="lin" valueType="num">
                                      <p:cBhvr>
                                        <p:cTn id="24" dur="2000" fill="hold"/>
                                        <p:tgtEl>
                                          <p:spTgt spid="72"/>
                                        </p:tgtEl>
                                        <p:attrNameLst>
                                          <p:attrName>ppt_x</p:attrName>
                                        </p:attrNameLst>
                                      </p:cBhvr>
                                      <p:tavLst>
                                        <p:tav tm="0">
                                          <p:val>
                                            <p:strVal val="#ppt_x"/>
                                          </p:val>
                                        </p:tav>
                                        <p:tav tm="100000">
                                          <p:val>
                                            <p:strVal val="#ppt_x"/>
                                          </p:val>
                                        </p:tav>
                                      </p:tavLst>
                                    </p:anim>
                                    <p:anim calcmode="lin" valueType="num">
                                      <p:cBhvr>
                                        <p:cTn id="25" dur="2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5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2000"/>
                                        <p:tgtEl>
                                          <p:spTgt spid="73"/>
                                        </p:tgtEl>
                                      </p:cBhvr>
                                    </p:animEffect>
                                    <p:anim calcmode="lin" valueType="num">
                                      <p:cBhvr>
                                        <p:cTn id="35" dur="2000" fill="hold"/>
                                        <p:tgtEl>
                                          <p:spTgt spid="73"/>
                                        </p:tgtEl>
                                        <p:attrNameLst>
                                          <p:attrName>ppt_x</p:attrName>
                                        </p:attrNameLst>
                                      </p:cBhvr>
                                      <p:tavLst>
                                        <p:tav tm="0">
                                          <p:val>
                                            <p:strVal val="#ppt_x"/>
                                          </p:val>
                                        </p:tav>
                                        <p:tav tm="100000">
                                          <p:val>
                                            <p:strVal val="#ppt_x"/>
                                          </p:val>
                                        </p:tav>
                                      </p:tavLst>
                                    </p:anim>
                                    <p:anim calcmode="lin" valueType="num">
                                      <p:cBhvr>
                                        <p:cTn id="36" dur="2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2000"/>
                                        <p:tgtEl>
                                          <p:spTgt spid="74"/>
                                        </p:tgtEl>
                                      </p:cBhvr>
                                    </p:animEffect>
                                    <p:anim calcmode="lin" valueType="num">
                                      <p:cBhvr>
                                        <p:cTn id="42" dur="2000" fill="hold"/>
                                        <p:tgtEl>
                                          <p:spTgt spid="74"/>
                                        </p:tgtEl>
                                        <p:attrNameLst>
                                          <p:attrName>ppt_x</p:attrName>
                                        </p:attrNameLst>
                                      </p:cBhvr>
                                      <p:tavLst>
                                        <p:tav tm="0">
                                          <p:val>
                                            <p:strVal val="#ppt_x"/>
                                          </p:val>
                                        </p:tav>
                                        <p:tav tm="100000">
                                          <p:val>
                                            <p:strVal val="#ppt_x"/>
                                          </p:val>
                                        </p:tav>
                                      </p:tavLst>
                                    </p:anim>
                                    <p:anim calcmode="lin" valueType="num">
                                      <p:cBhvr>
                                        <p:cTn id="43" dur="2000" fill="hold"/>
                                        <p:tgtEl>
                                          <p:spTgt spid="7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2000"/>
                                        <p:tgtEl>
                                          <p:spTgt spid="75"/>
                                        </p:tgtEl>
                                      </p:cBhvr>
                                    </p:animEffect>
                                    <p:anim calcmode="lin" valueType="num">
                                      <p:cBhvr>
                                        <p:cTn id="47" dur="2000" fill="hold"/>
                                        <p:tgtEl>
                                          <p:spTgt spid="75"/>
                                        </p:tgtEl>
                                        <p:attrNameLst>
                                          <p:attrName>ppt_x</p:attrName>
                                        </p:attrNameLst>
                                      </p:cBhvr>
                                      <p:tavLst>
                                        <p:tav tm="0">
                                          <p:val>
                                            <p:strVal val="#ppt_x"/>
                                          </p:val>
                                        </p:tav>
                                        <p:tav tm="100000">
                                          <p:val>
                                            <p:strVal val="#ppt_x"/>
                                          </p:val>
                                        </p:tav>
                                      </p:tavLst>
                                    </p:anim>
                                    <p:anim calcmode="lin" valueType="num">
                                      <p:cBhvr>
                                        <p:cTn id="48" dur="2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P spid="70" grpId="0" animBg="1"/>
      <p:bldP spid="71" grpId="0" animBg="1"/>
      <p:bldP spid="72" grpId="0" animBg="1"/>
      <p:bldP spid="73" grpId="0" animBg="1"/>
      <p:bldP spid="74" grpId="0" animBg="1"/>
      <p:bldP spid="7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2"/>
          <p:cNvGraphicFramePr/>
          <p:nvPr>
            <p:extLst>
              <p:ext uri="{D42A27DB-BD31-4B8C-83A1-F6EECF244321}">
                <p14:modId xmlns:p14="http://schemas.microsoft.com/office/powerpoint/2010/main" val="2913847058"/>
              </p:ext>
            </p:extLst>
          </p:nvPr>
        </p:nvGraphicFramePr>
        <p:xfrm>
          <a:off x="467544" y="1052736"/>
          <a:ext cx="7787503" cy="5458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txBox="1">
            <a:spLocks noChangeArrowheads="1"/>
          </p:cNvSpPr>
          <p:nvPr/>
        </p:nvSpPr>
        <p:spPr>
          <a:xfrm>
            <a:off x="25447" y="-22494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Arial" panose="020B0604020202020204" pitchFamily="34" charset="0"/>
                <a:ea typeface="+mj-ea"/>
                <a:cs typeface="+mj-cs"/>
              </a:defRPr>
            </a:lvl1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1"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NO SQL</a:t>
            </a:r>
          </a:p>
        </p:txBody>
      </p:sp>
    </p:spTree>
    <p:extLst>
      <p:ext uri="{BB962C8B-B14F-4D97-AF65-F5344CB8AC3E}">
        <p14:creationId xmlns:p14="http://schemas.microsoft.com/office/powerpoint/2010/main" val="1434750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body" idx="1"/>
          </p:nvPr>
        </p:nvSpPr>
        <p:spPr bwMode="auto">
          <a:xfrm>
            <a:off x="457200" y="908720"/>
            <a:ext cx="8229600" cy="4525963"/>
          </a:xfrm>
          <a:solidFill>
            <a:schemeClr val="tx1"/>
          </a:solidFill>
          <a:extLst/>
        </p:spPr>
        <p:txBody>
          <a:bodyPr vert="horz" wrap="square" lIns="91440" tIns="45720" rIns="91440" bIns="45720" numCol="1" anchor="t" anchorCtr="0" compatLnSpc="1">
            <a:prstTxWarp prst="textNoShape">
              <a:avLst/>
            </a:prstTxWarp>
          </a:bodyPr>
          <a:lstStyle/>
          <a:p>
            <a:r>
              <a:rPr lang="pt-BR" altLang="pt-BR" sz="2000" b="0" i="0" dirty="0"/>
              <a:t>NO-SQL, uma visão geral</a:t>
            </a:r>
          </a:p>
          <a:p>
            <a:r>
              <a:rPr lang="pt-BR" altLang="pt-BR" sz="2000" b="0" i="0" dirty="0"/>
              <a:t>Tipos de NO-SQL</a:t>
            </a:r>
          </a:p>
          <a:p>
            <a:r>
              <a:rPr lang="pt-BR" altLang="pt-BR" sz="2000" b="0" i="0" dirty="0"/>
              <a:t>Orientado a Documento</a:t>
            </a:r>
          </a:p>
          <a:p>
            <a:r>
              <a:rPr lang="pt-BR" altLang="pt-BR" sz="2000" b="0" i="0" dirty="0"/>
              <a:t>Chave-Valor</a:t>
            </a:r>
          </a:p>
          <a:p>
            <a:r>
              <a:rPr lang="pt-BR" altLang="pt-BR" sz="2000" b="0" i="0" dirty="0"/>
              <a:t>Orientado a Colunas</a:t>
            </a:r>
          </a:p>
          <a:p>
            <a:r>
              <a:rPr lang="pt-BR" altLang="pt-BR" sz="2000" b="0" i="0" dirty="0"/>
              <a:t>Orientado a Grafos</a:t>
            </a:r>
          </a:p>
          <a:p>
            <a:r>
              <a:rPr lang="pt-BR" altLang="pt-BR" sz="2000" b="0" i="0" dirty="0"/>
              <a:t>Geográficos ou Espacial</a:t>
            </a:r>
          </a:p>
          <a:p>
            <a:r>
              <a:rPr lang="pt-BR" altLang="pt-BR" sz="2000" b="0" i="0" dirty="0"/>
              <a:t>Híbridos</a:t>
            </a:r>
          </a:p>
          <a:p>
            <a:r>
              <a:rPr lang="pt-BR" altLang="pt-BR" sz="2000" b="0" i="0" dirty="0"/>
              <a:t>Resumindo (tudo, em 1 slide)</a:t>
            </a:r>
          </a:p>
          <a:p>
            <a:endParaRPr lang="pt-BR" altLang="pt-BR" sz="2000" b="0" i="0" dirty="0"/>
          </a:p>
        </p:txBody>
      </p:sp>
      <p:sp>
        <p:nvSpPr>
          <p:cNvPr id="2" name="CaixaDeTexto 1"/>
          <p:cNvSpPr txBox="1"/>
          <p:nvPr/>
        </p:nvSpPr>
        <p:spPr>
          <a:xfrm>
            <a:off x="0" y="13534"/>
            <a:ext cx="4716016" cy="461665"/>
          </a:xfrm>
          <a:prstGeom prst="rect">
            <a:avLst/>
          </a:prstGeom>
          <a:noFill/>
        </p:spPr>
        <p:txBody>
          <a:bodyPr wrap="square" rtlCol="0">
            <a:spAutoFit/>
          </a:bodyPr>
          <a:lstStyle/>
          <a:p>
            <a:r>
              <a:rPr lang="pt-BR" sz="2400" i="0" dirty="0">
                <a:solidFill>
                  <a:schemeClr val="bg2"/>
                </a:solidFill>
                <a:latin typeface="+mn-lt"/>
              </a:rPr>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i="0" dirty="0">
                <a:solidFill>
                  <a:schemeClr val="bg2"/>
                </a:solidFill>
              </a:rPr>
              <a:t>NO SQL</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2862322"/>
          </a:xfrm>
          <a:prstGeom prst="rect">
            <a:avLst/>
          </a:prstGeom>
          <a:solidFill>
            <a:schemeClr val="tx1"/>
          </a:solidFill>
        </p:spPr>
        <p:txBody>
          <a:bodyPr wrap="square" rtlCol="0">
            <a:spAutoFit/>
          </a:bodyPr>
          <a:lstStyle/>
          <a:p>
            <a:r>
              <a:rPr lang="pt-BR" sz="2000" i="0" dirty="0">
                <a:solidFill>
                  <a:schemeClr val="bg2"/>
                </a:solidFill>
              </a:rPr>
              <a:t>Por que </a:t>
            </a:r>
            <a:r>
              <a:rPr lang="pt-BR" sz="2000" i="0" dirty="0" err="1">
                <a:solidFill>
                  <a:schemeClr val="bg2"/>
                </a:solidFill>
              </a:rPr>
              <a:t>NoSQL</a:t>
            </a:r>
            <a:r>
              <a:rPr lang="pt-BR" sz="2000" i="0" dirty="0">
                <a:solidFill>
                  <a:schemeClr val="bg2"/>
                </a:solidFill>
              </a:rPr>
              <a:t>?</a:t>
            </a:r>
          </a:p>
          <a:p>
            <a:endParaRPr lang="pt-BR" sz="2000" b="0" i="0" dirty="0">
              <a:solidFill>
                <a:schemeClr val="bg2"/>
              </a:solidFill>
            </a:endParaRPr>
          </a:p>
          <a:p>
            <a:r>
              <a:rPr lang="pt-BR" sz="2000" b="0" i="0" dirty="0">
                <a:solidFill>
                  <a:schemeClr val="bg2"/>
                </a:solidFill>
              </a:rPr>
              <a:t>Muito já se disse a respeito do final dos tempos dos bancos de dados relacionais. Todavia, passa-se o tempo e estes são ainda a base da esmagadora maioria das aplicações de software corporativas.</a:t>
            </a:r>
          </a:p>
          <a:p>
            <a:endParaRPr lang="pt-BR" sz="2000" b="0" i="0" dirty="0">
              <a:solidFill>
                <a:schemeClr val="bg2"/>
              </a:solidFill>
            </a:endParaRPr>
          </a:p>
          <a:p>
            <a:r>
              <a:rPr lang="pt-BR" sz="2000" b="0" i="0" dirty="0">
                <a:solidFill>
                  <a:schemeClr val="bg2"/>
                </a:solidFill>
              </a:rPr>
              <a:t>E não há qualquer perspectiva para que isso mude, pois quando se trata de controlar, de acessar um limitado conjunto de registros, o modelo relacional é incomparável.</a:t>
            </a:r>
          </a:p>
        </p:txBody>
      </p:sp>
      <p:pic>
        <p:nvPicPr>
          <p:cNvPr id="5122" name="Picture 2" descr="Resultado de imagem para no sql">
            <a:extLst>
              <a:ext uri="{FF2B5EF4-FFF2-40B4-BE49-F238E27FC236}">
                <a16:creationId xmlns:a16="http://schemas.microsoft.com/office/drawing/2014/main" id="{CE4F1A0D-1E8B-4941-A950-A44C96191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0514" y="4437112"/>
            <a:ext cx="264795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795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i="0" dirty="0">
                <a:solidFill>
                  <a:schemeClr val="bg2"/>
                </a:solidFill>
              </a:rPr>
              <a:t>NO SQL</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3785652"/>
          </a:xfrm>
          <a:prstGeom prst="rect">
            <a:avLst/>
          </a:prstGeom>
          <a:solidFill>
            <a:schemeClr val="tx1"/>
          </a:solidFill>
        </p:spPr>
        <p:txBody>
          <a:bodyPr wrap="square" rtlCol="0">
            <a:spAutoFit/>
          </a:bodyPr>
          <a:lstStyle/>
          <a:p>
            <a:r>
              <a:rPr lang="pt-BR" sz="2000" i="0" dirty="0">
                <a:solidFill>
                  <a:schemeClr val="bg2"/>
                </a:solidFill>
              </a:rPr>
              <a:t>Por que </a:t>
            </a:r>
            <a:r>
              <a:rPr lang="pt-BR" sz="2000" i="0" dirty="0" err="1">
                <a:solidFill>
                  <a:schemeClr val="bg2"/>
                </a:solidFill>
              </a:rPr>
              <a:t>NoSQL</a:t>
            </a:r>
            <a:r>
              <a:rPr lang="pt-BR" sz="2000" i="0" dirty="0">
                <a:solidFill>
                  <a:schemeClr val="bg2"/>
                </a:solidFill>
              </a:rPr>
              <a:t>?</a:t>
            </a:r>
          </a:p>
          <a:p>
            <a:endParaRPr lang="pt-BR" sz="2000" b="0" i="0" dirty="0">
              <a:solidFill>
                <a:schemeClr val="bg2"/>
              </a:solidFill>
            </a:endParaRPr>
          </a:p>
          <a:p>
            <a:r>
              <a:rPr lang="pt-BR" sz="2000" b="0" i="0" dirty="0">
                <a:solidFill>
                  <a:schemeClr val="bg2"/>
                </a:solidFill>
              </a:rPr>
              <a:t>Mas, e sempre há algum mas, há situações em que os bancos relacionais podem não ser a solução mais adequada para o armazenamento de dados. </a:t>
            </a:r>
          </a:p>
          <a:p>
            <a:endParaRPr lang="pt-BR" sz="2000" b="0" i="0" dirty="0">
              <a:solidFill>
                <a:schemeClr val="bg2"/>
              </a:solidFill>
            </a:endParaRPr>
          </a:p>
          <a:p>
            <a:r>
              <a:rPr lang="pt-BR" sz="2000" b="0" i="0" dirty="0">
                <a:solidFill>
                  <a:schemeClr val="bg2"/>
                </a:solidFill>
              </a:rPr>
              <a:t>A modelagem relacional pode se revelar como limitada em cenários nos quais um mesmo tipo de informação apresenta um formato variável, fato este que resultaria na criação de inúmeras tabelas para atender a requisitos aparentemente simples em termos funcionais.</a:t>
            </a:r>
          </a:p>
          <a:p>
            <a:endParaRPr lang="pt-BR" sz="2000" b="0" i="0" dirty="0">
              <a:solidFill>
                <a:schemeClr val="bg2"/>
              </a:solidFill>
            </a:endParaRPr>
          </a:p>
          <a:p>
            <a:r>
              <a:rPr lang="pt-BR" sz="2000" b="0" i="0" dirty="0">
                <a:solidFill>
                  <a:schemeClr val="bg2"/>
                </a:solidFill>
              </a:rPr>
              <a:t>Temos também que garantir alta disponibilidade, escalabilidade, isto é, poder de processamento capaz de atender a níveis crescente de demandas. </a:t>
            </a:r>
          </a:p>
        </p:txBody>
      </p:sp>
      <p:pic>
        <p:nvPicPr>
          <p:cNvPr id="4098" name="Picture 2" descr="Resultado de imagem para no sql">
            <a:extLst>
              <a:ext uri="{FF2B5EF4-FFF2-40B4-BE49-F238E27FC236}">
                <a16:creationId xmlns:a16="http://schemas.microsoft.com/office/drawing/2014/main" id="{0B1B2853-EAD4-4C53-BA65-5BBEA92BC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4694372"/>
            <a:ext cx="2304256" cy="122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623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i="0" dirty="0">
                <a:solidFill>
                  <a:schemeClr val="bg2"/>
                </a:solidFill>
              </a:rPr>
              <a:t>NO SQL</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4401205"/>
          </a:xfrm>
          <a:prstGeom prst="rect">
            <a:avLst/>
          </a:prstGeom>
          <a:solidFill>
            <a:schemeClr val="tx1"/>
          </a:solidFill>
        </p:spPr>
        <p:txBody>
          <a:bodyPr wrap="square" rtlCol="0">
            <a:spAutoFit/>
          </a:bodyPr>
          <a:lstStyle/>
          <a:p>
            <a:r>
              <a:rPr lang="pt-BR" sz="2000" i="0" dirty="0">
                <a:solidFill>
                  <a:schemeClr val="bg2"/>
                </a:solidFill>
              </a:rPr>
              <a:t>Por que </a:t>
            </a:r>
            <a:r>
              <a:rPr lang="pt-BR" sz="2000" i="0" dirty="0" err="1">
                <a:solidFill>
                  <a:schemeClr val="bg2"/>
                </a:solidFill>
              </a:rPr>
              <a:t>NoSQL</a:t>
            </a:r>
            <a:r>
              <a:rPr lang="pt-BR" sz="2000" i="0" dirty="0">
                <a:solidFill>
                  <a:schemeClr val="bg2"/>
                </a:solidFill>
              </a:rPr>
              <a:t>?</a:t>
            </a:r>
          </a:p>
          <a:p>
            <a:endParaRPr lang="pt-BR" sz="2000" b="0" i="0" dirty="0">
              <a:solidFill>
                <a:schemeClr val="bg2"/>
              </a:solidFill>
            </a:endParaRPr>
          </a:p>
          <a:p>
            <a:r>
              <a:rPr lang="pt-BR" sz="2000" b="0" i="0" dirty="0">
                <a:solidFill>
                  <a:schemeClr val="bg2"/>
                </a:solidFill>
              </a:rPr>
              <a:t>Os investimentos em infraestrutura requeridos são proibitivos e a capacidade de desenvolvimento no relacional para essas situações é insatisfatória.</a:t>
            </a:r>
          </a:p>
          <a:p>
            <a:r>
              <a:rPr lang="pt-BR" sz="2000" b="0" i="0" dirty="0">
                <a:solidFill>
                  <a:schemeClr val="bg2"/>
                </a:solidFill>
              </a:rPr>
              <a:t>Uma opção interessante para atender a estas demandas são os </a:t>
            </a:r>
            <a:r>
              <a:rPr lang="pt-BR" sz="2000" i="0" dirty="0">
                <a:solidFill>
                  <a:schemeClr val="bg2"/>
                </a:solidFill>
              </a:rPr>
              <a:t>bancos de dados NO-SQL</a:t>
            </a:r>
            <a:r>
              <a:rPr lang="pt-BR" sz="2000" b="0" i="0" dirty="0">
                <a:solidFill>
                  <a:schemeClr val="bg2"/>
                </a:solidFill>
              </a:rPr>
              <a:t>, de </a:t>
            </a:r>
            <a:r>
              <a:rPr lang="pt-BR" sz="2000" i="0" dirty="0">
                <a:solidFill>
                  <a:schemeClr val="bg2"/>
                </a:solidFill>
              </a:rPr>
              <a:t>“</a:t>
            </a:r>
            <a:r>
              <a:rPr lang="pt-BR" sz="2000" i="0" dirty="0" err="1">
                <a:solidFill>
                  <a:schemeClr val="bg2"/>
                </a:solidFill>
              </a:rPr>
              <a:t>Not</a:t>
            </a:r>
            <a:r>
              <a:rPr lang="pt-BR" sz="2000" i="0" dirty="0">
                <a:solidFill>
                  <a:schemeClr val="bg2"/>
                </a:solidFill>
              </a:rPr>
              <a:t> </a:t>
            </a:r>
            <a:r>
              <a:rPr lang="pt-BR" sz="2000" i="0" dirty="0" err="1">
                <a:solidFill>
                  <a:schemeClr val="bg2"/>
                </a:solidFill>
              </a:rPr>
              <a:t>only</a:t>
            </a:r>
            <a:r>
              <a:rPr lang="pt-BR" sz="2000" i="0" dirty="0">
                <a:solidFill>
                  <a:schemeClr val="bg2"/>
                </a:solidFill>
              </a:rPr>
              <a:t> SQL” (mas originalmente de No...)</a:t>
            </a:r>
            <a:r>
              <a:rPr lang="pt-BR" sz="2000" b="0" i="0" dirty="0">
                <a:solidFill>
                  <a:schemeClr val="bg2"/>
                </a:solidFill>
              </a:rPr>
              <a:t>, com capacidades que vão além das características típicas dos sistemas gerenciadores relacionais.</a:t>
            </a:r>
          </a:p>
          <a:p>
            <a:endParaRPr lang="pt-BR" sz="2000" b="0" i="0" dirty="0">
              <a:solidFill>
                <a:schemeClr val="bg2"/>
              </a:solidFill>
            </a:endParaRPr>
          </a:p>
          <a:p>
            <a:r>
              <a:rPr lang="pt-BR" sz="2000" b="0" i="0" dirty="0">
                <a:solidFill>
                  <a:schemeClr val="bg2"/>
                </a:solidFill>
              </a:rPr>
              <a:t>São quatro principais famílias, a conhecermos: </a:t>
            </a:r>
          </a:p>
          <a:p>
            <a:pPr marL="342900" indent="-342900">
              <a:buFont typeface="Arial" panose="020B0604020202020204" pitchFamily="34" charset="0"/>
              <a:buChar char="•"/>
            </a:pPr>
            <a:r>
              <a:rPr lang="pt-BR" sz="2000" b="0" i="0" dirty="0">
                <a:solidFill>
                  <a:schemeClr val="bg2"/>
                </a:solidFill>
              </a:rPr>
              <a:t>Orientado a documento</a:t>
            </a:r>
          </a:p>
          <a:p>
            <a:pPr marL="342900" indent="-342900">
              <a:buFont typeface="Arial" panose="020B0604020202020204" pitchFamily="34" charset="0"/>
              <a:buChar char="•"/>
            </a:pPr>
            <a:r>
              <a:rPr lang="pt-BR" sz="2000" b="0" i="0" dirty="0">
                <a:solidFill>
                  <a:schemeClr val="bg2"/>
                </a:solidFill>
              </a:rPr>
              <a:t>Chave-valor</a:t>
            </a:r>
          </a:p>
          <a:p>
            <a:pPr marL="342900" indent="-342900">
              <a:buFont typeface="Arial" panose="020B0604020202020204" pitchFamily="34" charset="0"/>
              <a:buChar char="•"/>
            </a:pPr>
            <a:r>
              <a:rPr lang="pt-BR" sz="2000" b="0" i="0" dirty="0">
                <a:solidFill>
                  <a:schemeClr val="bg2"/>
                </a:solidFill>
              </a:rPr>
              <a:t>Orientados a colunas</a:t>
            </a:r>
          </a:p>
          <a:p>
            <a:pPr marL="342900" indent="-342900">
              <a:buFont typeface="Arial" panose="020B0604020202020204" pitchFamily="34" charset="0"/>
              <a:buChar char="•"/>
            </a:pPr>
            <a:r>
              <a:rPr lang="pt-BR" sz="2000" b="0" i="0" dirty="0">
                <a:solidFill>
                  <a:schemeClr val="bg2"/>
                </a:solidFill>
              </a:rPr>
              <a:t>Orientados a grafos</a:t>
            </a:r>
          </a:p>
          <a:p>
            <a:pPr marL="342900" indent="-342900">
              <a:buFont typeface="Arial" panose="020B0604020202020204" pitchFamily="34" charset="0"/>
              <a:buChar char="•"/>
            </a:pPr>
            <a:endParaRPr lang="pt-BR" sz="2000" b="0" i="0" dirty="0">
              <a:solidFill>
                <a:schemeClr val="bg2"/>
              </a:solidFill>
            </a:endParaRPr>
          </a:p>
        </p:txBody>
      </p:sp>
    </p:spTree>
    <p:extLst>
      <p:ext uri="{BB962C8B-B14F-4D97-AF65-F5344CB8AC3E}">
        <p14:creationId xmlns:p14="http://schemas.microsoft.com/office/powerpoint/2010/main" val="2653827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i="0" dirty="0">
                <a:solidFill>
                  <a:schemeClr val="bg2"/>
                </a:solidFill>
              </a:rPr>
              <a:t>NO SQL</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640960" cy="3477875"/>
          </a:xfrm>
          <a:prstGeom prst="rect">
            <a:avLst/>
          </a:prstGeom>
          <a:solidFill>
            <a:schemeClr val="tx1"/>
          </a:solidFill>
        </p:spPr>
        <p:txBody>
          <a:bodyPr wrap="square" rtlCol="0">
            <a:spAutoFit/>
          </a:bodyPr>
          <a:lstStyle/>
          <a:p>
            <a:r>
              <a:rPr lang="pt-BR" sz="2000" i="0" dirty="0">
                <a:solidFill>
                  <a:schemeClr val="bg2"/>
                </a:solidFill>
              </a:rPr>
              <a:t>Famílias?</a:t>
            </a:r>
          </a:p>
          <a:p>
            <a:endParaRPr lang="pt-BR" sz="2000" b="0" i="0" dirty="0">
              <a:solidFill>
                <a:schemeClr val="bg2"/>
              </a:solidFill>
            </a:endParaRPr>
          </a:p>
          <a:p>
            <a:r>
              <a:rPr lang="pt-BR" sz="2000" b="0" i="0" dirty="0">
                <a:solidFill>
                  <a:schemeClr val="bg2"/>
                </a:solidFill>
              </a:rPr>
              <a:t>Os bancos </a:t>
            </a:r>
            <a:r>
              <a:rPr lang="pt-BR" sz="2000" b="0" i="0" dirty="0" err="1">
                <a:solidFill>
                  <a:schemeClr val="bg2"/>
                </a:solidFill>
              </a:rPr>
              <a:t>NoSQL</a:t>
            </a:r>
            <a:r>
              <a:rPr lang="pt-BR" sz="2000" b="0" i="0" dirty="0">
                <a:solidFill>
                  <a:schemeClr val="bg2"/>
                </a:solidFill>
              </a:rPr>
              <a:t>, em geral, possuem grandes diferenças entre si, quase que as mesmas quando se compara uma de suas famílias a família dos bancos relacionais. </a:t>
            </a:r>
          </a:p>
          <a:p>
            <a:endParaRPr lang="pt-BR" sz="2000" b="0" i="0" dirty="0">
              <a:solidFill>
                <a:schemeClr val="bg2"/>
              </a:solidFill>
            </a:endParaRPr>
          </a:p>
          <a:p>
            <a:r>
              <a:rPr lang="pt-BR" sz="2000" b="0" i="0" dirty="0">
                <a:solidFill>
                  <a:schemeClr val="bg2"/>
                </a:solidFill>
              </a:rPr>
              <a:t>Alguns bancos </a:t>
            </a:r>
            <a:r>
              <a:rPr lang="pt-BR" sz="2000" b="0" i="0" dirty="0" err="1">
                <a:solidFill>
                  <a:schemeClr val="bg2"/>
                </a:solidFill>
              </a:rPr>
              <a:t>NoSQL</a:t>
            </a:r>
            <a:r>
              <a:rPr lang="pt-BR" sz="2000" b="0" i="0" dirty="0">
                <a:solidFill>
                  <a:schemeClr val="bg2"/>
                </a:solidFill>
              </a:rPr>
              <a:t> não possuem um </a:t>
            </a:r>
            <a:r>
              <a:rPr lang="pt-BR" sz="2000" b="0" i="0" dirty="0" err="1">
                <a:solidFill>
                  <a:schemeClr val="bg2"/>
                </a:solidFill>
              </a:rPr>
              <a:t>schema</a:t>
            </a:r>
            <a:r>
              <a:rPr lang="pt-BR" sz="2000" b="0" i="0" dirty="0">
                <a:solidFill>
                  <a:schemeClr val="bg2"/>
                </a:solidFill>
              </a:rPr>
              <a:t>, ou seja, não são representados da forma como os bancos relacionais o são.  Não há uma normalização de dados por meio de tabelas, colunas e linhas.</a:t>
            </a:r>
          </a:p>
          <a:p>
            <a:endParaRPr lang="pt-BR" sz="2000" b="0" i="0" dirty="0">
              <a:solidFill>
                <a:schemeClr val="bg2"/>
              </a:solidFill>
            </a:endParaRPr>
          </a:p>
          <a:p>
            <a:pPr marL="342900" indent="-342900">
              <a:buFont typeface="Arial" panose="020B0604020202020204" pitchFamily="34" charset="0"/>
              <a:buChar char="•"/>
            </a:pPr>
            <a:endParaRPr lang="pt-BR" sz="2000" b="0" i="0" dirty="0">
              <a:solidFill>
                <a:schemeClr val="bg2"/>
              </a:solidFill>
            </a:endParaRPr>
          </a:p>
        </p:txBody>
      </p:sp>
      <p:pic>
        <p:nvPicPr>
          <p:cNvPr id="4098" name="Picture 2" descr="Resultado de imagem para nosql vs sql diferenÃ§as">
            <a:extLst>
              <a:ext uri="{FF2B5EF4-FFF2-40B4-BE49-F238E27FC236}">
                <a16:creationId xmlns:a16="http://schemas.microsoft.com/office/drawing/2014/main" id="{44576B7D-672E-4896-BDAB-D6E9BE7531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144" y="3628683"/>
            <a:ext cx="2283478" cy="2176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752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i="0" dirty="0">
                <a:solidFill>
                  <a:schemeClr val="bg2"/>
                </a:solidFill>
              </a:rPr>
              <a:t>NO SQL</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5016758"/>
          </a:xfrm>
          <a:prstGeom prst="rect">
            <a:avLst/>
          </a:prstGeom>
          <a:solidFill>
            <a:schemeClr val="tx1"/>
          </a:solidFill>
        </p:spPr>
        <p:txBody>
          <a:bodyPr wrap="square" rtlCol="0">
            <a:spAutoFit/>
          </a:bodyPr>
          <a:lstStyle/>
          <a:p>
            <a:r>
              <a:rPr lang="pt-BR" sz="2000" i="0" dirty="0">
                <a:solidFill>
                  <a:schemeClr val="bg2"/>
                </a:solidFill>
              </a:rPr>
              <a:t>Famílias?</a:t>
            </a:r>
          </a:p>
          <a:p>
            <a:endParaRPr lang="pt-BR" sz="2000" b="0" i="0" dirty="0">
              <a:solidFill>
                <a:schemeClr val="bg2"/>
              </a:solidFill>
            </a:endParaRPr>
          </a:p>
          <a:p>
            <a:r>
              <a:rPr lang="pt-BR" sz="2000" b="0" i="0" dirty="0">
                <a:solidFill>
                  <a:schemeClr val="bg2"/>
                </a:solidFill>
              </a:rPr>
              <a:t>Também são escalados de maneira diversa. Assim, quanto maior o nosso cluster, maior o desempenho, sendo mais fácil realizar o escalonamento horizontal, diferente dos bancos relacionais que são mais fáceis de realizar o escalonamento vertical, adicionando mais recursos a uma máquina, como memória e CPU. </a:t>
            </a:r>
          </a:p>
          <a:p>
            <a:endParaRPr lang="pt-BR" sz="2000" b="0" i="0" dirty="0">
              <a:solidFill>
                <a:schemeClr val="bg2"/>
              </a:solidFill>
            </a:endParaRPr>
          </a:p>
          <a:p>
            <a:r>
              <a:rPr lang="pt-BR" sz="2000" b="0" i="0" dirty="0">
                <a:solidFill>
                  <a:schemeClr val="bg2"/>
                </a:solidFill>
              </a:rPr>
              <a:t>Uns suportam uma linguagem muito próxima (quase idêntica) a dos relacionais, como a família colunar. Outros, não passam nem perto disso, como a família dos chave e valor.</a:t>
            </a:r>
          </a:p>
          <a:p>
            <a:endParaRPr lang="pt-BR" sz="2000" b="0" i="0" dirty="0">
              <a:solidFill>
                <a:schemeClr val="bg2"/>
              </a:solidFill>
            </a:endParaRPr>
          </a:p>
          <a:p>
            <a:r>
              <a:rPr lang="pt-BR" sz="2000" b="0" i="0" dirty="0">
                <a:solidFill>
                  <a:schemeClr val="bg2"/>
                </a:solidFill>
              </a:rPr>
              <a:t>Também não se espere uma interface gráfica, como a que existe num Access ou algo como o SQL-</a:t>
            </a:r>
            <a:r>
              <a:rPr lang="pt-BR" sz="2000" b="0" i="0" dirty="0" err="1">
                <a:solidFill>
                  <a:schemeClr val="bg2"/>
                </a:solidFill>
              </a:rPr>
              <a:t>Developer</a:t>
            </a:r>
            <a:r>
              <a:rPr lang="pt-BR" sz="2000" b="0" i="0" dirty="0">
                <a:solidFill>
                  <a:schemeClr val="bg2"/>
                </a:solidFill>
              </a:rPr>
              <a:t>. Bancos de dados são “peças” de infraestrutura, portanto é natural que sua interface sejam voltadas aos profissionais de TI e não aos de negócio.</a:t>
            </a:r>
          </a:p>
        </p:txBody>
      </p:sp>
    </p:spTree>
    <p:extLst>
      <p:ext uri="{BB962C8B-B14F-4D97-AF65-F5344CB8AC3E}">
        <p14:creationId xmlns:p14="http://schemas.microsoft.com/office/powerpoint/2010/main" val="3604045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i="0" dirty="0">
                <a:solidFill>
                  <a:schemeClr val="bg2"/>
                </a:solidFill>
              </a:rPr>
              <a:t>No SQL</a:t>
            </a:r>
          </a:p>
        </p:txBody>
      </p:sp>
      <p:pic>
        <p:nvPicPr>
          <p:cNvPr id="3" name="Imagem 2">
            <a:extLst>
              <a:ext uri="{FF2B5EF4-FFF2-40B4-BE49-F238E27FC236}">
                <a16:creationId xmlns:a16="http://schemas.microsoft.com/office/drawing/2014/main" id="{F1179B95-AB56-489B-87F4-A6516D39FEF7}"/>
              </a:ext>
            </a:extLst>
          </p:cNvPr>
          <p:cNvPicPr>
            <a:picLocks noChangeAspect="1"/>
          </p:cNvPicPr>
          <p:nvPr/>
        </p:nvPicPr>
        <p:blipFill>
          <a:blip r:embed="rId2"/>
          <a:stretch>
            <a:fillRect/>
          </a:stretch>
        </p:blipFill>
        <p:spPr>
          <a:xfrm>
            <a:off x="1758292" y="908720"/>
            <a:ext cx="7381875" cy="4933950"/>
          </a:xfrm>
          <a:prstGeom prst="rect">
            <a:avLst/>
          </a:prstGeom>
        </p:spPr>
      </p:pic>
      <p:sp>
        <p:nvSpPr>
          <p:cNvPr id="5" name="CaixaDeTexto 4">
            <a:extLst>
              <a:ext uri="{FF2B5EF4-FFF2-40B4-BE49-F238E27FC236}">
                <a16:creationId xmlns:a16="http://schemas.microsoft.com/office/drawing/2014/main" id="{6BC9FE1D-9A8C-42D5-9D0B-98CCD26B58F8}"/>
              </a:ext>
            </a:extLst>
          </p:cNvPr>
          <p:cNvSpPr txBox="1"/>
          <p:nvPr/>
        </p:nvSpPr>
        <p:spPr>
          <a:xfrm>
            <a:off x="251520" y="908720"/>
            <a:ext cx="8496944" cy="1015663"/>
          </a:xfrm>
          <a:prstGeom prst="rect">
            <a:avLst/>
          </a:prstGeom>
          <a:noFill/>
        </p:spPr>
        <p:txBody>
          <a:bodyPr wrap="square" rtlCol="0">
            <a:spAutoFit/>
          </a:bodyPr>
          <a:lstStyle/>
          <a:p>
            <a:r>
              <a:rPr lang="pt-BR" sz="2000" i="0" dirty="0">
                <a:solidFill>
                  <a:schemeClr val="bg2"/>
                </a:solidFill>
              </a:rPr>
              <a:t>Por que </a:t>
            </a:r>
            <a:r>
              <a:rPr lang="pt-BR" sz="2000" i="0" dirty="0" err="1">
                <a:solidFill>
                  <a:schemeClr val="bg2"/>
                </a:solidFill>
              </a:rPr>
              <a:t>NoSQL</a:t>
            </a:r>
            <a:r>
              <a:rPr lang="pt-BR" sz="2000" i="0" dirty="0">
                <a:solidFill>
                  <a:schemeClr val="bg2"/>
                </a:solidFill>
              </a:rPr>
              <a:t>?</a:t>
            </a:r>
          </a:p>
          <a:p>
            <a:endParaRPr lang="pt-BR" sz="2000" b="0" i="0" dirty="0">
              <a:solidFill>
                <a:schemeClr val="bg2"/>
              </a:solidFill>
            </a:endParaRPr>
          </a:p>
          <a:p>
            <a:pPr marL="342900" indent="-342900">
              <a:buFont typeface="Arial" panose="020B0604020202020204" pitchFamily="34" charset="0"/>
              <a:buChar char="•"/>
            </a:pPr>
            <a:endParaRPr lang="pt-BR" sz="2000" b="0" i="0" dirty="0">
              <a:solidFill>
                <a:schemeClr val="bg2"/>
              </a:solidFill>
            </a:endParaRPr>
          </a:p>
        </p:txBody>
      </p:sp>
    </p:spTree>
    <p:extLst>
      <p:ext uri="{BB962C8B-B14F-4D97-AF65-F5344CB8AC3E}">
        <p14:creationId xmlns:p14="http://schemas.microsoft.com/office/powerpoint/2010/main" val="1168968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i="0" dirty="0">
                <a:solidFill>
                  <a:schemeClr val="bg2"/>
                </a:solidFill>
              </a:rPr>
              <a:t>No SQL</a:t>
            </a:r>
          </a:p>
        </p:txBody>
      </p:sp>
      <p:pic>
        <p:nvPicPr>
          <p:cNvPr id="3" name="Imagem 2">
            <a:extLst>
              <a:ext uri="{FF2B5EF4-FFF2-40B4-BE49-F238E27FC236}">
                <a16:creationId xmlns:a16="http://schemas.microsoft.com/office/drawing/2014/main" id="{3B73B9C4-AD73-4BA2-9951-0AA4F904AE6E}"/>
              </a:ext>
            </a:extLst>
          </p:cNvPr>
          <p:cNvPicPr>
            <a:picLocks noChangeAspect="1"/>
          </p:cNvPicPr>
          <p:nvPr/>
        </p:nvPicPr>
        <p:blipFill>
          <a:blip r:embed="rId2"/>
          <a:stretch>
            <a:fillRect/>
          </a:stretch>
        </p:blipFill>
        <p:spPr>
          <a:xfrm>
            <a:off x="395536" y="1196752"/>
            <a:ext cx="7999815" cy="4680520"/>
          </a:xfrm>
          <a:prstGeom prst="rect">
            <a:avLst/>
          </a:prstGeom>
        </p:spPr>
      </p:pic>
      <p:sp>
        <p:nvSpPr>
          <p:cNvPr id="4" name="CaixaDeTexto 3">
            <a:extLst>
              <a:ext uri="{FF2B5EF4-FFF2-40B4-BE49-F238E27FC236}">
                <a16:creationId xmlns:a16="http://schemas.microsoft.com/office/drawing/2014/main" id="{EB74BC12-39DF-4815-99BD-2481A6762AD9}"/>
              </a:ext>
            </a:extLst>
          </p:cNvPr>
          <p:cNvSpPr txBox="1"/>
          <p:nvPr/>
        </p:nvSpPr>
        <p:spPr>
          <a:xfrm>
            <a:off x="251520" y="908720"/>
            <a:ext cx="8496944" cy="1015663"/>
          </a:xfrm>
          <a:prstGeom prst="rect">
            <a:avLst/>
          </a:prstGeom>
          <a:noFill/>
        </p:spPr>
        <p:txBody>
          <a:bodyPr wrap="square" rtlCol="0">
            <a:spAutoFit/>
          </a:bodyPr>
          <a:lstStyle/>
          <a:p>
            <a:r>
              <a:rPr lang="pt-BR" sz="2000" i="0" dirty="0">
                <a:solidFill>
                  <a:schemeClr val="bg2"/>
                </a:solidFill>
              </a:rPr>
              <a:t>Por que </a:t>
            </a:r>
            <a:r>
              <a:rPr lang="pt-BR" sz="2000" i="0" dirty="0" err="1">
                <a:solidFill>
                  <a:schemeClr val="bg2"/>
                </a:solidFill>
              </a:rPr>
              <a:t>NoSQL</a:t>
            </a:r>
            <a:r>
              <a:rPr lang="pt-BR" sz="2000" i="0" dirty="0">
                <a:solidFill>
                  <a:schemeClr val="bg2"/>
                </a:solidFill>
              </a:rPr>
              <a:t>?</a:t>
            </a:r>
          </a:p>
          <a:p>
            <a:endParaRPr lang="pt-BR" sz="2000" b="0" i="0" dirty="0">
              <a:solidFill>
                <a:schemeClr val="bg2"/>
              </a:solidFill>
            </a:endParaRPr>
          </a:p>
          <a:p>
            <a:pPr marL="342900" indent="-342900">
              <a:buFont typeface="Arial" panose="020B0604020202020204" pitchFamily="34" charset="0"/>
              <a:buChar char="•"/>
            </a:pPr>
            <a:endParaRPr lang="pt-BR" sz="2000" b="0" i="0" dirty="0">
              <a:solidFill>
                <a:schemeClr val="bg2"/>
              </a:solidFill>
            </a:endParaRPr>
          </a:p>
        </p:txBody>
      </p:sp>
    </p:spTree>
    <p:extLst>
      <p:ext uri="{BB962C8B-B14F-4D97-AF65-F5344CB8AC3E}">
        <p14:creationId xmlns:p14="http://schemas.microsoft.com/office/powerpoint/2010/main" val="2436059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No SQL</a:t>
            </a:r>
          </a:p>
        </p:txBody>
      </p:sp>
      <p:pic>
        <p:nvPicPr>
          <p:cNvPr id="3" name="Imagem 2">
            <a:extLst>
              <a:ext uri="{FF2B5EF4-FFF2-40B4-BE49-F238E27FC236}">
                <a16:creationId xmlns:a16="http://schemas.microsoft.com/office/drawing/2014/main" id="{57C36A71-5122-4D9B-BD81-C16D96A58390}"/>
              </a:ext>
            </a:extLst>
          </p:cNvPr>
          <p:cNvPicPr>
            <a:picLocks noChangeAspect="1"/>
          </p:cNvPicPr>
          <p:nvPr/>
        </p:nvPicPr>
        <p:blipFill>
          <a:blip r:embed="rId2"/>
          <a:stretch>
            <a:fillRect/>
          </a:stretch>
        </p:blipFill>
        <p:spPr>
          <a:xfrm>
            <a:off x="683568" y="1196752"/>
            <a:ext cx="7834634" cy="4557197"/>
          </a:xfrm>
          <a:prstGeom prst="rect">
            <a:avLst/>
          </a:prstGeom>
        </p:spPr>
      </p:pic>
      <p:sp>
        <p:nvSpPr>
          <p:cNvPr id="4" name="CaixaDeTexto 3">
            <a:extLst>
              <a:ext uri="{FF2B5EF4-FFF2-40B4-BE49-F238E27FC236}">
                <a16:creationId xmlns:a16="http://schemas.microsoft.com/office/drawing/2014/main" id="{66A9D2FA-B761-4A2E-8A12-C81220B46006}"/>
              </a:ext>
            </a:extLst>
          </p:cNvPr>
          <p:cNvSpPr txBox="1"/>
          <p:nvPr/>
        </p:nvSpPr>
        <p:spPr>
          <a:xfrm>
            <a:off x="251520" y="908720"/>
            <a:ext cx="8496944" cy="1015663"/>
          </a:xfrm>
          <a:prstGeom prst="rect">
            <a:avLst/>
          </a:prstGeom>
          <a:noFill/>
        </p:spPr>
        <p:txBody>
          <a:bodyPr wrap="square" rtlCol="0">
            <a:spAutoFit/>
          </a:bodyPr>
          <a:lstStyle/>
          <a:p>
            <a:r>
              <a:rPr lang="pt-BR" sz="2000" i="0" dirty="0">
                <a:solidFill>
                  <a:schemeClr val="bg2"/>
                </a:solidFill>
              </a:rPr>
              <a:t>Por que </a:t>
            </a:r>
            <a:r>
              <a:rPr lang="pt-BR" sz="2000" i="0" dirty="0" err="1">
                <a:solidFill>
                  <a:schemeClr val="bg2"/>
                </a:solidFill>
              </a:rPr>
              <a:t>NoSQL</a:t>
            </a:r>
            <a:r>
              <a:rPr lang="pt-BR" sz="2000" i="0" dirty="0">
                <a:solidFill>
                  <a:schemeClr val="bg2"/>
                </a:solidFill>
              </a:rPr>
              <a:t>?</a:t>
            </a:r>
          </a:p>
          <a:p>
            <a:endParaRPr lang="pt-BR" sz="2000" b="0" i="0" dirty="0">
              <a:solidFill>
                <a:schemeClr val="bg2"/>
              </a:solidFill>
            </a:endParaRPr>
          </a:p>
          <a:p>
            <a:pPr marL="342900" indent="-342900">
              <a:buFont typeface="Arial" panose="020B0604020202020204" pitchFamily="34" charset="0"/>
              <a:buChar char="•"/>
            </a:pPr>
            <a:endParaRPr lang="pt-BR" sz="2000" b="0" i="0" dirty="0">
              <a:solidFill>
                <a:schemeClr val="bg2"/>
              </a:solidFill>
            </a:endParaRPr>
          </a:p>
        </p:txBody>
      </p:sp>
    </p:spTree>
    <p:extLst>
      <p:ext uri="{BB962C8B-B14F-4D97-AF65-F5344CB8AC3E}">
        <p14:creationId xmlns:p14="http://schemas.microsoft.com/office/powerpoint/2010/main" val="100078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No SQL</a:t>
            </a:r>
          </a:p>
        </p:txBody>
      </p:sp>
      <p:pic>
        <p:nvPicPr>
          <p:cNvPr id="3" name="Imagem 2">
            <a:extLst>
              <a:ext uri="{FF2B5EF4-FFF2-40B4-BE49-F238E27FC236}">
                <a16:creationId xmlns:a16="http://schemas.microsoft.com/office/drawing/2014/main" id="{414FDC9C-33F0-4D6C-8525-C2AB884AB7EC}"/>
              </a:ext>
            </a:extLst>
          </p:cNvPr>
          <p:cNvPicPr>
            <a:picLocks noChangeAspect="1"/>
          </p:cNvPicPr>
          <p:nvPr/>
        </p:nvPicPr>
        <p:blipFill>
          <a:blip r:embed="rId2"/>
          <a:stretch>
            <a:fillRect/>
          </a:stretch>
        </p:blipFill>
        <p:spPr>
          <a:xfrm>
            <a:off x="1115616" y="1124744"/>
            <a:ext cx="7225480" cy="4559591"/>
          </a:xfrm>
          <a:prstGeom prst="rect">
            <a:avLst/>
          </a:prstGeom>
        </p:spPr>
      </p:pic>
    </p:spTree>
    <p:extLst>
      <p:ext uri="{BB962C8B-B14F-4D97-AF65-F5344CB8AC3E}">
        <p14:creationId xmlns:p14="http://schemas.microsoft.com/office/powerpoint/2010/main" val="3488598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No SQL</a:t>
            </a:r>
          </a:p>
        </p:txBody>
      </p:sp>
      <p:pic>
        <p:nvPicPr>
          <p:cNvPr id="3" name="Imagem 2">
            <a:extLst>
              <a:ext uri="{FF2B5EF4-FFF2-40B4-BE49-F238E27FC236}">
                <a16:creationId xmlns:a16="http://schemas.microsoft.com/office/drawing/2014/main" id="{D377123F-5889-459B-BD41-375E6724BBF2}"/>
              </a:ext>
            </a:extLst>
          </p:cNvPr>
          <p:cNvPicPr>
            <a:picLocks noChangeAspect="1"/>
          </p:cNvPicPr>
          <p:nvPr/>
        </p:nvPicPr>
        <p:blipFill>
          <a:blip r:embed="rId2"/>
          <a:stretch>
            <a:fillRect/>
          </a:stretch>
        </p:blipFill>
        <p:spPr>
          <a:xfrm>
            <a:off x="1115616" y="1268760"/>
            <a:ext cx="7011169" cy="4469731"/>
          </a:xfrm>
          <a:prstGeom prst="rect">
            <a:avLst/>
          </a:prstGeom>
        </p:spPr>
      </p:pic>
    </p:spTree>
    <p:extLst>
      <p:ext uri="{BB962C8B-B14F-4D97-AF65-F5344CB8AC3E}">
        <p14:creationId xmlns:p14="http://schemas.microsoft.com/office/powerpoint/2010/main" val="3637495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3059832" y="1534480"/>
            <a:ext cx="5059544" cy="3789040"/>
          </a:xfrm>
          <a:prstGeom prst="rect">
            <a:avLst/>
          </a:prstGeom>
          <a:noFill/>
          <a:ln w="9525">
            <a:noFill/>
            <a:miter lim="800000"/>
            <a:headEnd/>
            <a:tailEnd/>
          </a:ln>
        </p:spPr>
      </p:pic>
      <p:sp>
        <p:nvSpPr>
          <p:cNvPr id="5" name="CaixaDeTexto 4"/>
          <p:cNvSpPr txBox="1"/>
          <p:nvPr/>
        </p:nvSpPr>
        <p:spPr>
          <a:xfrm>
            <a:off x="179512" y="116632"/>
            <a:ext cx="4932040" cy="461665"/>
          </a:xfrm>
          <a:prstGeom prst="rect">
            <a:avLst/>
          </a:prstGeom>
          <a:noFill/>
        </p:spPr>
        <p:txBody>
          <a:bodyPr wrap="square" rtlCol="0">
            <a:spAutoFit/>
          </a:bodyPr>
          <a:lstStyle/>
          <a:p>
            <a:r>
              <a:rPr lang="pt-BR" sz="2400" i="0" dirty="0">
                <a:solidFill>
                  <a:schemeClr val="bg2"/>
                </a:solidFill>
              </a:rPr>
              <a:t>NO-SQL</a:t>
            </a:r>
          </a:p>
        </p:txBody>
      </p:sp>
    </p:spTree>
    <p:extLst>
      <p:ext uri="{BB962C8B-B14F-4D97-AF65-F5344CB8AC3E}">
        <p14:creationId xmlns:p14="http://schemas.microsoft.com/office/powerpoint/2010/main" val="15144080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No SQL</a:t>
            </a:r>
          </a:p>
        </p:txBody>
      </p:sp>
      <p:pic>
        <p:nvPicPr>
          <p:cNvPr id="3" name="Imagem 2">
            <a:extLst>
              <a:ext uri="{FF2B5EF4-FFF2-40B4-BE49-F238E27FC236}">
                <a16:creationId xmlns:a16="http://schemas.microsoft.com/office/drawing/2014/main" id="{6A2B7D89-DAC8-4C16-888D-B416F5CE09A9}"/>
              </a:ext>
            </a:extLst>
          </p:cNvPr>
          <p:cNvPicPr>
            <a:picLocks noChangeAspect="1"/>
          </p:cNvPicPr>
          <p:nvPr/>
        </p:nvPicPr>
        <p:blipFill>
          <a:blip r:embed="rId2"/>
          <a:stretch>
            <a:fillRect/>
          </a:stretch>
        </p:blipFill>
        <p:spPr>
          <a:xfrm>
            <a:off x="776287" y="1333500"/>
            <a:ext cx="7591425" cy="4191000"/>
          </a:xfrm>
          <a:prstGeom prst="rect">
            <a:avLst/>
          </a:prstGeom>
        </p:spPr>
      </p:pic>
    </p:spTree>
    <p:extLst>
      <p:ext uri="{BB962C8B-B14F-4D97-AF65-F5344CB8AC3E}">
        <p14:creationId xmlns:p14="http://schemas.microsoft.com/office/powerpoint/2010/main" val="1810772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No SQL</a:t>
            </a:r>
          </a:p>
        </p:txBody>
      </p:sp>
      <p:pic>
        <p:nvPicPr>
          <p:cNvPr id="3" name="Imagem 2">
            <a:extLst>
              <a:ext uri="{FF2B5EF4-FFF2-40B4-BE49-F238E27FC236}">
                <a16:creationId xmlns:a16="http://schemas.microsoft.com/office/drawing/2014/main" id="{FE6E7792-1EF0-4615-B406-C35048B549C0}"/>
              </a:ext>
            </a:extLst>
          </p:cNvPr>
          <p:cNvPicPr>
            <a:picLocks noChangeAspect="1"/>
          </p:cNvPicPr>
          <p:nvPr/>
        </p:nvPicPr>
        <p:blipFill>
          <a:blip r:embed="rId2"/>
          <a:stretch>
            <a:fillRect/>
          </a:stretch>
        </p:blipFill>
        <p:spPr>
          <a:xfrm>
            <a:off x="683568" y="1844824"/>
            <a:ext cx="7239000" cy="3981450"/>
          </a:xfrm>
          <a:prstGeom prst="rect">
            <a:avLst/>
          </a:prstGeom>
        </p:spPr>
      </p:pic>
      <p:sp>
        <p:nvSpPr>
          <p:cNvPr id="4" name="CaixaDeTexto 3">
            <a:extLst>
              <a:ext uri="{FF2B5EF4-FFF2-40B4-BE49-F238E27FC236}">
                <a16:creationId xmlns:a16="http://schemas.microsoft.com/office/drawing/2014/main" id="{780B69DF-86CE-4F17-A260-F7DCE9675495}"/>
              </a:ext>
            </a:extLst>
          </p:cNvPr>
          <p:cNvSpPr txBox="1"/>
          <p:nvPr/>
        </p:nvSpPr>
        <p:spPr>
          <a:xfrm>
            <a:off x="323528" y="1124744"/>
            <a:ext cx="8064896" cy="1200329"/>
          </a:xfrm>
          <a:prstGeom prst="rect">
            <a:avLst/>
          </a:prstGeom>
          <a:noFill/>
        </p:spPr>
        <p:txBody>
          <a:bodyPr wrap="square" rtlCol="0">
            <a:spAutoFit/>
          </a:bodyPr>
          <a:lstStyle/>
          <a:p>
            <a:r>
              <a:rPr lang="pt-BR" sz="2400" b="0" i="0" dirty="0">
                <a:solidFill>
                  <a:schemeClr val="bg2"/>
                </a:solidFill>
              </a:rPr>
              <a:t>Mas, onde está o ouro?</a:t>
            </a:r>
          </a:p>
          <a:p>
            <a:endParaRPr lang="pt-BR" sz="2400" b="0" i="0" dirty="0">
              <a:solidFill>
                <a:schemeClr val="bg2"/>
              </a:solidFill>
            </a:endParaRPr>
          </a:p>
          <a:p>
            <a:endParaRPr lang="pt-BR" sz="2400" i="0" dirty="0">
              <a:solidFill>
                <a:schemeClr val="bg2"/>
              </a:solidFill>
            </a:endParaRPr>
          </a:p>
        </p:txBody>
      </p:sp>
    </p:spTree>
    <p:extLst>
      <p:ext uri="{BB962C8B-B14F-4D97-AF65-F5344CB8AC3E}">
        <p14:creationId xmlns:p14="http://schemas.microsoft.com/office/powerpoint/2010/main" val="1806992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No SQL</a:t>
            </a:r>
          </a:p>
        </p:txBody>
      </p:sp>
      <p:pic>
        <p:nvPicPr>
          <p:cNvPr id="3" name="Imagem 2">
            <a:extLst>
              <a:ext uri="{FF2B5EF4-FFF2-40B4-BE49-F238E27FC236}">
                <a16:creationId xmlns:a16="http://schemas.microsoft.com/office/drawing/2014/main" id="{D70E13DB-DF16-4756-B6FF-57BB79A84157}"/>
              </a:ext>
            </a:extLst>
          </p:cNvPr>
          <p:cNvPicPr>
            <a:picLocks noChangeAspect="1"/>
          </p:cNvPicPr>
          <p:nvPr/>
        </p:nvPicPr>
        <p:blipFill>
          <a:blip r:embed="rId2"/>
          <a:stretch>
            <a:fillRect/>
          </a:stretch>
        </p:blipFill>
        <p:spPr>
          <a:xfrm>
            <a:off x="1043608" y="980728"/>
            <a:ext cx="7200800" cy="4737368"/>
          </a:xfrm>
          <a:prstGeom prst="rect">
            <a:avLst/>
          </a:prstGeom>
        </p:spPr>
      </p:pic>
    </p:spTree>
    <p:extLst>
      <p:ext uri="{BB962C8B-B14F-4D97-AF65-F5344CB8AC3E}">
        <p14:creationId xmlns:p14="http://schemas.microsoft.com/office/powerpoint/2010/main" val="686892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No SQL</a:t>
            </a:r>
          </a:p>
        </p:txBody>
      </p:sp>
      <p:pic>
        <p:nvPicPr>
          <p:cNvPr id="3" name="Imagem 2">
            <a:extLst>
              <a:ext uri="{FF2B5EF4-FFF2-40B4-BE49-F238E27FC236}">
                <a16:creationId xmlns:a16="http://schemas.microsoft.com/office/drawing/2014/main" id="{371B334E-B645-4911-BCEA-0571FB85DF77}"/>
              </a:ext>
            </a:extLst>
          </p:cNvPr>
          <p:cNvPicPr>
            <a:picLocks noChangeAspect="1"/>
          </p:cNvPicPr>
          <p:nvPr/>
        </p:nvPicPr>
        <p:blipFill>
          <a:blip r:embed="rId2"/>
          <a:stretch>
            <a:fillRect/>
          </a:stretch>
        </p:blipFill>
        <p:spPr>
          <a:xfrm>
            <a:off x="771332" y="908720"/>
            <a:ext cx="7500718" cy="4824536"/>
          </a:xfrm>
          <a:prstGeom prst="rect">
            <a:avLst/>
          </a:prstGeom>
        </p:spPr>
      </p:pic>
    </p:spTree>
    <p:extLst>
      <p:ext uri="{BB962C8B-B14F-4D97-AF65-F5344CB8AC3E}">
        <p14:creationId xmlns:p14="http://schemas.microsoft.com/office/powerpoint/2010/main" val="3172407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No SQL</a:t>
            </a:r>
          </a:p>
        </p:txBody>
      </p:sp>
      <p:pic>
        <p:nvPicPr>
          <p:cNvPr id="3" name="Imagem 2">
            <a:extLst>
              <a:ext uri="{FF2B5EF4-FFF2-40B4-BE49-F238E27FC236}">
                <a16:creationId xmlns:a16="http://schemas.microsoft.com/office/drawing/2014/main" id="{68424D41-28F5-4237-8E44-0F4D2840C359}"/>
              </a:ext>
            </a:extLst>
          </p:cNvPr>
          <p:cNvPicPr>
            <a:picLocks noChangeAspect="1"/>
          </p:cNvPicPr>
          <p:nvPr/>
        </p:nvPicPr>
        <p:blipFill>
          <a:blip r:embed="rId2"/>
          <a:stretch>
            <a:fillRect/>
          </a:stretch>
        </p:blipFill>
        <p:spPr>
          <a:xfrm>
            <a:off x="856488" y="750613"/>
            <a:ext cx="7711955" cy="5054652"/>
          </a:xfrm>
          <a:prstGeom prst="rect">
            <a:avLst/>
          </a:prstGeom>
        </p:spPr>
      </p:pic>
    </p:spTree>
    <p:extLst>
      <p:ext uri="{BB962C8B-B14F-4D97-AF65-F5344CB8AC3E}">
        <p14:creationId xmlns:p14="http://schemas.microsoft.com/office/powerpoint/2010/main" val="2459415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No SQL</a:t>
            </a:r>
          </a:p>
        </p:txBody>
      </p:sp>
      <p:pic>
        <p:nvPicPr>
          <p:cNvPr id="3" name="Imagem 2">
            <a:extLst>
              <a:ext uri="{FF2B5EF4-FFF2-40B4-BE49-F238E27FC236}">
                <a16:creationId xmlns:a16="http://schemas.microsoft.com/office/drawing/2014/main" id="{D6993671-D79C-42E1-879E-F18A72D9AB78}"/>
              </a:ext>
            </a:extLst>
          </p:cNvPr>
          <p:cNvPicPr>
            <a:picLocks noChangeAspect="1"/>
          </p:cNvPicPr>
          <p:nvPr/>
        </p:nvPicPr>
        <p:blipFill>
          <a:blip r:embed="rId2"/>
          <a:stretch>
            <a:fillRect/>
          </a:stretch>
        </p:blipFill>
        <p:spPr>
          <a:xfrm>
            <a:off x="827584" y="887090"/>
            <a:ext cx="7349158" cy="4849123"/>
          </a:xfrm>
          <a:prstGeom prst="rect">
            <a:avLst/>
          </a:prstGeom>
        </p:spPr>
      </p:pic>
    </p:spTree>
    <p:extLst>
      <p:ext uri="{BB962C8B-B14F-4D97-AF65-F5344CB8AC3E}">
        <p14:creationId xmlns:p14="http://schemas.microsoft.com/office/powerpoint/2010/main" val="3125242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483768" y="908720"/>
            <a:ext cx="5856331" cy="4385745"/>
          </a:xfrm>
          <a:prstGeom prst="rect">
            <a:avLst/>
          </a:prstGeom>
          <a:noFill/>
          <a:ln w="9525">
            <a:noFill/>
            <a:miter lim="800000"/>
            <a:headEnd/>
            <a:tailEnd/>
          </a:ln>
        </p:spPr>
      </p:pic>
      <p:sp>
        <p:nvSpPr>
          <p:cNvPr id="5" name="CaixaDeTexto 4"/>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NO-SQL - Tipos</a:t>
            </a:r>
          </a:p>
        </p:txBody>
      </p:sp>
    </p:spTree>
    <p:extLst>
      <p:ext uri="{BB962C8B-B14F-4D97-AF65-F5344CB8AC3E}">
        <p14:creationId xmlns:p14="http://schemas.microsoft.com/office/powerpoint/2010/main" val="354467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aixaDeTexto 15"/>
          <p:cNvSpPr txBox="1"/>
          <p:nvPr/>
        </p:nvSpPr>
        <p:spPr>
          <a:xfrm>
            <a:off x="250750" y="692991"/>
            <a:ext cx="76336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w="1905"/>
                <a:solidFill>
                  <a:schemeClr val="bg2"/>
                </a:solidFill>
                <a:effectLst/>
                <a:uLnTx/>
                <a:uFillTx/>
                <a:latin typeface="Calibri" panose="020F0502020204030204" pitchFamily="34" charset="0"/>
                <a:ea typeface="+mn-ea"/>
                <a:cs typeface="Calibri" panose="020F0502020204030204" pitchFamily="34" charset="0"/>
              </a:rPr>
              <a:t>Modelo</a:t>
            </a:r>
            <a:r>
              <a:rPr kumimoji="0" lang="en-US" sz="2400" b="0" i="0" u="none" strike="noStrike" kern="1200" cap="none" spc="0" normalizeH="0" baseline="0" noProof="0" dirty="0">
                <a:ln w="1905"/>
                <a:solidFill>
                  <a:schemeClr val="bg2"/>
                </a:solidFill>
                <a:effectLst/>
                <a:uLnTx/>
                <a:uFillTx/>
                <a:latin typeface="Calibri" panose="020F0502020204030204" pitchFamily="34" charset="0"/>
                <a:ea typeface="+mn-ea"/>
                <a:cs typeface="Calibri" panose="020F0502020204030204" pitchFamily="34" charset="0"/>
              </a:rPr>
              <a:t> de Dados, por que </a:t>
            </a:r>
            <a:r>
              <a:rPr kumimoji="0" lang="en-US" sz="2400" b="0" i="0" u="none" strike="noStrike" kern="1200" cap="none" spc="0" normalizeH="0" baseline="0" noProof="0" dirty="0" err="1">
                <a:ln w="1905"/>
                <a:solidFill>
                  <a:schemeClr val="bg2"/>
                </a:solidFill>
                <a:effectLst/>
                <a:uLnTx/>
                <a:uFillTx/>
                <a:latin typeface="Calibri" panose="020F0502020204030204" pitchFamily="34" charset="0"/>
                <a:ea typeface="+mn-ea"/>
                <a:cs typeface="Calibri" panose="020F0502020204030204" pitchFamily="34" charset="0"/>
              </a:rPr>
              <a:t>precisamos</a:t>
            </a:r>
            <a:r>
              <a:rPr kumimoji="0" lang="en-US" sz="2400" b="0" i="0" u="none" strike="noStrike" kern="1200" cap="none" spc="0" normalizeH="0" baseline="0" noProof="0" dirty="0">
                <a:ln w="1905"/>
                <a:solidFill>
                  <a:schemeClr val="bg2"/>
                </a:solidFill>
                <a:effectLst/>
                <a:uLnTx/>
                <a:uFillTx/>
                <a:latin typeface="Calibri" panose="020F0502020204030204" pitchFamily="34" charset="0"/>
                <a:ea typeface="+mn-ea"/>
                <a:cs typeface="Calibri" panose="020F0502020204030204" pitchFamily="34" charset="0"/>
              </a:rPr>
              <a:t> de tantos </a:t>
            </a:r>
            <a:r>
              <a:rPr kumimoji="0" lang="en-US" sz="2400" b="0" i="0" u="none" strike="noStrike" kern="1200" cap="none" spc="0" normalizeH="0" baseline="0" noProof="0" dirty="0" err="1">
                <a:ln w="1905"/>
                <a:solidFill>
                  <a:schemeClr val="bg2"/>
                </a:solidFill>
                <a:effectLst/>
                <a:uLnTx/>
                <a:uFillTx/>
                <a:latin typeface="Calibri" panose="020F0502020204030204" pitchFamily="34" charset="0"/>
                <a:ea typeface="+mn-ea"/>
                <a:cs typeface="Calibri" panose="020F0502020204030204" pitchFamily="34" charset="0"/>
              </a:rPr>
              <a:t>tipos</a:t>
            </a:r>
            <a:r>
              <a:rPr kumimoji="0" lang="en-US" sz="2400" b="0" i="0" u="none" strike="noStrike" kern="1200" cap="none" spc="0" normalizeH="0" baseline="0" noProof="0" dirty="0">
                <a:ln w="1905"/>
                <a:solidFill>
                  <a:schemeClr val="bg2"/>
                </a:solidFill>
                <a:effectLst/>
                <a:uLnTx/>
                <a:uFillTx/>
                <a:latin typeface="Calibri" panose="020F0502020204030204" pitchFamily="34" charset="0"/>
                <a:ea typeface="+mn-ea"/>
                <a:cs typeface="Calibri" panose="020F0502020204030204" pitchFamily="34" charset="0"/>
              </a:rPr>
              <a:t>…</a:t>
            </a:r>
            <a:endParaRPr kumimoji="0" lang="pt-BR" sz="2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17" name="Title 4"/>
          <p:cNvSpPr txBox="1">
            <a:spLocks/>
          </p:cNvSpPr>
          <p:nvPr/>
        </p:nvSpPr>
        <p:spPr bwMode="auto">
          <a:xfrm>
            <a:off x="250751" y="135926"/>
            <a:ext cx="8229600" cy="45400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NO SQL</a:t>
            </a:r>
          </a:p>
        </p:txBody>
      </p:sp>
      <p:pic>
        <p:nvPicPr>
          <p:cNvPr id="4" name="Imagem 3"/>
          <p:cNvPicPr>
            <a:picLocks noChangeAspect="1"/>
          </p:cNvPicPr>
          <p:nvPr/>
        </p:nvPicPr>
        <p:blipFill>
          <a:blip r:embed="rId2"/>
          <a:stretch>
            <a:fillRect/>
          </a:stretch>
        </p:blipFill>
        <p:spPr>
          <a:xfrm>
            <a:off x="4067558" y="1155190"/>
            <a:ext cx="4629150" cy="3190875"/>
          </a:xfrm>
          <a:prstGeom prst="rect">
            <a:avLst/>
          </a:prstGeom>
        </p:spPr>
      </p:pic>
      <p:pic>
        <p:nvPicPr>
          <p:cNvPr id="6" name="Imagem 5"/>
          <p:cNvPicPr>
            <a:picLocks noChangeAspect="1"/>
          </p:cNvPicPr>
          <p:nvPr/>
        </p:nvPicPr>
        <p:blipFill>
          <a:blip r:embed="rId3"/>
          <a:stretch>
            <a:fillRect/>
          </a:stretch>
        </p:blipFill>
        <p:spPr>
          <a:xfrm>
            <a:off x="2644847" y="3514899"/>
            <a:ext cx="1891846" cy="2201089"/>
          </a:xfrm>
          <a:prstGeom prst="rect">
            <a:avLst/>
          </a:prstGeom>
        </p:spPr>
      </p:pic>
    </p:spTree>
    <p:extLst>
      <p:ext uri="{BB962C8B-B14F-4D97-AF65-F5344CB8AC3E}">
        <p14:creationId xmlns:p14="http://schemas.microsoft.com/office/powerpoint/2010/main" val="185090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107504" y="0"/>
            <a:ext cx="8229600" cy="531812"/>
          </a:xfrm>
          <a:noFill/>
          <a:ln w="9525">
            <a:noFill/>
            <a:miter lim="800000"/>
            <a:headEnd/>
            <a:tailEnd/>
          </a:ln>
        </p:spPr>
        <p:txBody>
          <a:bodyPr vert="horz" wrap="square" lIns="91440" tIns="45720" rIns="91440" bIns="45720" numCol="1" anchor="ctr" anchorCtr="0" compatLnSpc="1">
            <a:prstTxWarp prst="textNoShape">
              <a:avLst/>
            </a:prstTxWarp>
          </a:bodyPr>
          <a:lstStyle/>
          <a:p>
            <a:pPr algn="l"/>
            <a:r>
              <a:rPr lang="en-US" sz="2400" i="0" dirty="0">
                <a:solidFill>
                  <a:schemeClr val="bg2"/>
                </a:solidFill>
                <a:latin typeface="+mj-lt"/>
              </a:rPr>
              <a:t>NO SQL</a:t>
            </a:r>
          </a:p>
        </p:txBody>
      </p:sp>
      <p:sp>
        <p:nvSpPr>
          <p:cNvPr id="26627" name="Rectangle 3"/>
          <p:cNvSpPr>
            <a:spLocks noGrp="1" noChangeArrowheads="1"/>
          </p:cNvSpPr>
          <p:nvPr>
            <p:ph type="body" idx="4294967295"/>
          </p:nvPr>
        </p:nvSpPr>
        <p:spPr>
          <a:xfrm>
            <a:off x="119692" y="808516"/>
            <a:ext cx="8248650" cy="1493837"/>
          </a:xfrm>
        </p:spPr>
        <p:txBody>
          <a:bodyPr/>
          <a:lstStyle/>
          <a:p>
            <a:pPr eaLnBrk="1" hangingPunct="1">
              <a:buNone/>
            </a:pPr>
            <a:r>
              <a:rPr lang="en-US" i="0" dirty="0" err="1">
                <a:solidFill>
                  <a:schemeClr val="bg2"/>
                </a:solidFill>
              </a:rPr>
              <a:t>Contexto</a:t>
            </a:r>
            <a:endParaRPr lang="en-US" i="0" dirty="0">
              <a:solidFill>
                <a:schemeClr val="bg2"/>
              </a:solidFill>
            </a:endParaRPr>
          </a:p>
          <a:p>
            <a:pPr eaLnBrk="1" hangingPunct="1">
              <a:buNone/>
            </a:pPr>
            <a:endParaRPr lang="en-US" sz="1600" b="0" i="0" dirty="0">
              <a:solidFill>
                <a:schemeClr val="bg2"/>
              </a:solidFill>
            </a:endParaRPr>
          </a:p>
          <a:p>
            <a:pPr lvl="1" eaLnBrk="1" hangingPunct="1">
              <a:buFont typeface="Wingdings" pitchFamily="2" charset="2"/>
              <a:buChar char="ü"/>
            </a:pPr>
            <a:endParaRPr lang="en-US" sz="2200" b="0" i="0" dirty="0">
              <a:solidFill>
                <a:schemeClr val="bg2"/>
              </a:solidFill>
            </a:endParaRPr>
          </a:p>
          <a:p>
            <a:pPr lvl="1" eaLnBrk="1" hangingPunct="1">
              <a:buFont typeface="Wingdings" pitchFamily="2" charset="2"/>
              <a:buChar char="ü"/>
            </a:pPr>
            <a:endParaRPr lang="en-US" sz="2200" b="0" i="0" dirty="0">
              <a:solidFill>
                <a:schemeClr val="bg2"/>
              </a:solidFill>
            </a:endParaRPr>
          </a:p>
          <a:p>
            <a:pPr lvl="1" eaLnBrk="1" hangingPunct="1">
              <a:buFont typeface="Wingdings" pitchFamily="2" charset="2"/>
              <a:buChar char="ü"/>
            </a:pPr>
            <a:endParaRPr lang="en-US" sz="2200" b="0" i="0" dirty="0">
              <a:solidFill>
                <a:schemeClr val="bg2"/>
              </a:solidFill>
            </a:endParaRPr>
          </a:p>
          <a:p>
            <a:pPr lvl="2" eaLnBrk="1" hangingPunct="1">
              <a:buNone/>
            </a:pPr>
            <a:endParaRPr lang="pt-BR" sz="1800" b="0" i="0" dirty="0">
              <a:solidFill>
                <a:schemeClr val="bg2"/>
              </a:solidFill>
            </a:endParaRPr>
          </a:p>
          <a:p>
            <a:pPr lvl="2" eaLnBrk="1" hangingPunct="1">
              <a:buNone/>
            </a:pPr>
            <a:endParaRPr lang="en-US" sz="1800" b="0" i="0" dirty="0">
              <a:solidFill>
                <a:schemeClr val="bg2"/>
              </a:solidFill>
            </a:endParaRPr>
          </a:p>
          <a:p>
            <a:pPr lvl="1" eaLnBrk="1" hangingPunct="1">
              <a:buFont typeface="Wingdings" pitchFamily="2" charset="2"/>
              <a:buChar char="ü"/>
            </a:pPr>
            <a:endParaRPr lang="en-US" sz="2200" b="0" i="0" dirty="0">
              <a:solidFill>
                <a:schemeClr val="bg2"/>
              </a:solidFill>
            </a:endParaRPr>
          </a:p>
        </p:txBody>
      </p:sp>
      <p:sp>
        <p:nvSpPr>
          <p:cNvPr id="263" name="CaixaDeTexto 262"/>
          <p:cNvSpPr txBox="1"/>
          <p:nvPr/>
        </p:nvSpPr>
        <p:spPr>
          <a:xfrm>
            <a:off x="107282" y="1693326"/>
            <a:ext cx="8497166" cy="2862322"/>
          </a:xfrm>
          <a:prstGeom prst="rect">
            <a:avLst/>
          </a:prstGeom>
          <a:solidFill>
            <a:schemeClr val="tx1"/>
          </a:solidFill>
        </p:spPr>
        <p:txBody>
          <a:bodyPr wrap="square" rtlCol="0">
            <a:spAutoFit/>
          </a:bodyPr>
          <a:lstStyle/>
          <a:p>
            <a:pPr marL="442913" marR="0" lvl="0" indent="-26670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pt-PT"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Raramente todos os dados organizacionais são armazenado em um único banco de dados numa única localização</a:t>
            </a:r>
          </a:p>
          <a:p>
            <a:pPr marL="442913" marR="0" lvl="0" indent="-26670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pt-PT"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530225" marR="0" lvl="0" indent="-354013"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pt-PT"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Diferentes sistemas de informação em uma organização são desenvolvidos em diferentes momentos e com diferentes tecnologias</a:t>
            </a:r>
          </a:p>
          <a:p>
            <a:pPr marL="530225" marR="0" lvl="0" indent="-354013"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pt-PT"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442913" marR="0" lvl="0" indent="-26670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pt-PT"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Parte de dados de uma organização pode ser detida e gerida por unidades diferentes inclusive dados externos</a:t>
            </a:r>
          </a:p>
          <a:p>
            <a:pPr marL="442913" marR="0" lvl="0" indent="-26670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pt-PT"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45676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ta em curva para baixo 7"/>
          <p:cNvSpPr/>
          <p:nvPr/>
        </p:nvSpPr>
        <p:spPr bwMode="auto">
          <a:xfrm rot="3087790">
            <a:off x="3634467" y="919236"/>
            <a:ext cx="2561456" cy="1211304"/>
          </a:xfrm>
          <a:prstGeom prst="curvedDownArrow">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 name="Título 1"/>
          <p:cNvSpPr txBox="1">
            <a:spLocks/>
          </p:cNvSpPr>
          <p:nvPr/>
        </p:nvSpPr>
        <p:spPr>
          <a:xfrm>
            <a:off x="5580112" y="2086216"/>
            <a:ext cx="5276503" cy="1143000"/>
          </a:xfrm>
          <a:prstGeom prst="rect">
            <a:avLst/>
          </a:prstGeom>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ko-KR" sz="2400" b="1" i="0" u="none" strike="noStrike" kern="0" cap="none" spc="0" normalizeH="0" baseline="0" noProof="0" dirty="0">
                <a:ln>
                  <a:noFill/>
                </a:ln>
                <a:solidFill>
                  <a:srgbClr val="000000"/>
                </a:solidFill>
                <a:effectLst/>
                <a:uLnTx/>
                <a:uFillTx/>
                <a:latin typeface="Calibri" panose="020F0502020204030204" pitchFamily="34" charset="0"/>
                <a:ea typeface="맑은 고딕" panose="020B0503020000020004" pitchFamily="34" charset="-127"/>
                <a:cs typeface="Calibri" panose="020F0502020204030204" pitchFamily="34" charset="0"/>
              </a:rPr>
              <a:t>Banco </a:t>
            </a:r>
            <a:r>
              <a:rPr kumimoji="0" lang="en-US" altLang="ko-KR" sz="2400" b="1" i="0" u="none" strike="noStrike" kern="0" cap="none" spc="0" normalizeH="0" baseline="0" noProof="0" dirty="0" err="1">
                <a:ln>
                  <a:noFill/>
                </a:ln>
                <a:solidFill>
                  <a:srgbClr val="000000"/>
                </a:solidFill>
                <a:effectLst/>
                <a:uLnTx/>
                <a:uFillTx/>
                <a:latin typeface="Calibri" panose="020F0502020204030204" pitchFamily="34" charset="0"/>
                <a:ea typeface="맑은 고딕" panose="020B0503020000020004" pitchFamily="34" charset="-127"/>
                <a:cs typeface="Calibri" panose="020F0502020204030204" pitchFamily="34" charset="0"/>
              </a:rPr>
              <a:t>Poliglota</a:t>
            </a:r>
            <a:endParaRPr kumimoji="0" lang="pt-BR" sz="2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6" name="Imagem 5"/>
          <p:cNvPicPr>
            <a:picLocks noChangeAspect="1"/>
          </p:cNvPicPr>
          <p:nvPr/>
        </p:nvPicPr>
        <p:blipFill>
          <a:blip r:embed="rId2"/>
          <a:stretch>
            <a:fillRect/>
          </a:stretch>
        </p:blipFill>
        <p:spPr>
          <a:xfrm>
            <a:off x="204732" y="1115397"/>
            <a:ext cx="3505889" cy="2736304"/>
          </a:xfrm>
          <a:prstGeom prst="rect">
            <a:avLst/>
          </a:prstGeom>
        </p:spPr>
      </p:pic>
      <p:pic>
        <p:nvPicPr>
          <p:cNvPr id="7" name="Imagem 6"/>
          <p:cNvPicPr>
            <a:picLocks noChangeAspect="1"/>
          </p:cNvPicPr>
          <p:nvPr/>
        </p:nvPicPr>
        <p:blipFill>
          <a:blip r:embed="rId3"/>
          <a:stretch>
            <a:fillRect/>
          </a:stretch>
        </p:blipFill>
        <p:spPr>
          <a:xfrm>
            <a:off x="3710621" y="2694112"/>
            <a:ext cx="4389771" cy="3156930"/>
          </a:xfrm>
          <a:prstGeom prst="rect">
            <a:avLst/>
          </a:prstGeom>
        </p:spPr>
      </p:pic>
      <p:sp>
        <p:nvSpPr>
          <p:cNvPr id="9" name="Rectangle 2"/>
          <p:cNvSpPr txBox="1">
            <a:spLocks noChangeArrowheads="1"/>
          </p:cNvSpPr>
          <p:nvPr/>
        </p:nvSpPr>
        <p:spPr>
          <a:xfrm>
            <a:off x="611560" y="620688"/>
            <a:ext cx="8229600" cy="422167"/>
          </a:xfrm>
          <a:prstGeom prst="rect">
            <a:avLst/>
          </a:prstGeom>
          <a:ln algn="ctr"/>
        </p:spPr>
        <p:txBody>
          <a:bodyPr lIns="90488" tIns="44450" rIns="90488" bIns="44450">
            <a:spAutoFit/>
          </a:bodyPr>
          <a:lstStyle>
            <a:lvl1pPr algn="l" rtl="0" eaLnBrk="0" fontAlgn="base" hangingPunct="0">
              <a:lnSpc>
                <a:spcPct val="90000"/>
              </a:lnSpc>
              <a:spcBef>
                <a:spcPct val="0"/>
              </a:spcBef>
              <a:spcAft>
                <a:spcPct val="0"/>
              </a:spcAft>
              <a:defRPr sz="3600" b="1" i="1">
                <a:solidFill>
                  <a:schemeClr val="bg2"/>
                </a:solidFill>
                <a:latin typeface="+mj-lt"/>
                <a:ea typeface="+mj-ea"/>
                <a:cs typeface="+mj-cs"/>
              </a:defRPr>
            </a:lvl1pPr>
            <a:lvl2pPr algn="l" rtl="0" eaLnBrk="0" fontAlgn="base" hangingPunct="0">
              <a:lnSpc>
                <a:spcPct val="90000"/>
              </a:lnSpc>
              <a:spcBef>
                <a:spcPct val="0"/>
              </a:spcBef>
              <a:spcAft>
                <a:spcPct val="0"/>
              </a:spcAft>
              <a:defRPr sz="3600" b="1" i="1">
                <a:solidFill>
                  <a:schemeClr val="bg2"/>
                </a:solidFill>
                <a:latin typeface="Arial" pitchFamily="34" charset="0"/>
                <a:cs typeface="Arial" pitchFamily="34" charset="0"/>
              </a:defRPr>
            </a:lvl2pPr>
            <a:lvl3pPr algn="l" rtl="0" eaLnBrk="0" fontAlgn="base" hangingPunct="0">
              <a:lnSpc>
                <a:spcPct val="90000"/>
              </a:lnSpc>
              <a:spcBef>
                <a:spcPct val="0"/>
              </a:spcBef>
              <a:spcAft>
                <a:spcPct val="0"/>
              </a:spcAft>
              <a:defRPr sz="3600" b="1" i="1">
                <a:solidFill>
                  <a:schemeClr val="bg2"/>
                </a:solidFill>
                <a:latin typeface="Arial" pitchFamily="34" charset="0"/>
                <a:cs typeface="Arial" pitchFamily="34" charset="0"/>
              </a:defRPr>
            </a:lvl3pPr>
            <a:lvl4pPr algn="l" rtl="0" eaLnBrk="0" fontAlgn="base" hangingPunct="0">
              <a:lnSpc>
                <a:spcPct val="90000"/>
              </a:lnSpc>
              <a:spcBef>
                <a:spcPct val="0"/>
              </a:spcBef>
              <a:spcAft>
                <a:spcPct val="0"/>
              </a:spcAft>
              <a:defRPr sz="3600" b="1" i="1">
                <a:solidFill>
                  <a:schemeClr val="bg2"/>
                </a:solidFill>
                <a:latin typeface="Arial" pitchFamily="34" charset="0"/>
                <a:cs typeface="Arial" pitchFamily="34" charset="0"/>
              </a:defRPr>
            </a:lvl4pPr>
            <a:lvl5pPr algn="l" rtl="0" eaLnBrk="0" fontAlgn="base" hangingPunct="0">
              <a:lnSpc>
                <a:spcPct val="90000"/>
              </a:lnSpc>
              <a:spcBef>
                <a:spcPct val="0"/>
              </a:spcBef>
              <a:spcAft>
                <a:spcPct val="0"/>
              </a:spcAft>
              <a:defRPr sz="3600" b="1" i="1">
                <a:solidFill>
                  <a:schemeClr val="bg2"/>
                </a:solidFill>
                <a:latin typeface="Arial" pitchFamily="34" charset="0"/>
                <a:cs typeface="Arial" pitchFamily="34" charset="0"/>
              </a:defRPr>
            </a:lvl5pPr>
            <a:lvl6pPr marL="457200" algn="l" rtl="0" fontAlgn="base">
              <a:lnSpc>
                <a:spcPct val="90000"/>
              </a:lnSpc>
              <a:spcBef>
                <a:spcPct val="0"/>
              </a:spcBef>
              <a:spcAft>
                <a:spcPct val="0"/>
              </a:spcAft>
              <a:defRPr sz="3600" b="1" i="1">
                <a:solidFill>
                  <a:schemeClr val="bg2"/>
                </a:solidFill>
                <a:latin typeface="Arial" pitchFamily="34" charset="0"/>
                <a:cs typeface="Arial" pitchFamily="34" charset="0"/>
              </a:defRPr>
            </a:lvl6pPr>
            <a:lvl7pPr marL="914400" algn="l" rtl="0" fontAlgn="base">
              <a:lnSpc>
                <a:spcPct val="90000"/>
              </a:lnSpc>
              <a:spcBef>
                <a:spcPct val="0"/>
              </a:spcBef>
              <a:spcAft>
                <a:spcPct val="0"/>
              </a:spcAft>
              <a:defRPr sz="3600" b="1" i="1">
                <a:solidFill>
                  <a:schemeClr val="bg2"/>
                </a:solidFill>
                <a:latin typeface="Arial" pitchFamily="34" charset="0"/>
                <a:cs typeface="Arial" pitchFamily="34" charset="0"/>
              </a:defRPr>
            </a:lvl7pPr>
            <a:lvl8pPr marL="1371600" algn="l" rtl="0" fontAlgn="base">
              <a:lnSpc>
                <a:spcPct val="90000"/>
              </a:lnSpc>
              <a:spcBef>
                <a:spcPct val="0"/>
              </a:spcBef>
              <a:spcAft>
                <a:spcPct val="0"/>
              </a:spcAft>
              <a:defRPr sz="3600" b="1" i="1">
                <a:solidFill>
                  <a:schemeClr val="bg2"/>
                </a:solidFill>
                <a:latin typeface="Arial" pitchFamily="34" charset="0"/>
                <a:cs typeface="Arial" pitchFamily="34" charset="0"/>
              </a:defRPr>
            </a:lvl8pPr>
            <a:lvl9pPr marL="1828800" algn="l" rtl="0" fontAlgn="base">
              <a:lnSpc>
                <a:spcPct val="90000"/>
              </a:lnSpc>
              <a:spcBef>
                <a:spcPct val="0"/>
              </a:spcBef>
              <a:spcAft>
                <a:spcPct val="0"/>
              </a:spcAft>
              <a:defRPr sz="3600" b="1" i="1">
                <a:solidFill>
                  <a:schemeClr val="bg2"/>
                </a:solidFill>
                <a:latin typeface="Arial" pitchFamily="34" charset="0"/>
                <a:cs typeface="Arial"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err="1">
                <a:ln>
                  <a:noFill/>
                </a:ln>
                <a:solidFill>
                  <a:srgbClr val="000000"/>
                </a:solidFill>
                <a:effectLst/>
                <a:uLnTx/>
                <a:uFillTx/>
                <a:latin typeface="Calibri" panose="020F0502020204030204" pitchFamily="34" charset="0"/>
                <a:ea typeface="+mj-ea"/>
                <a:cs typeface="Calibri" panose="020F0502020204030204" pitchFamily="34" charset="0"/>
              </a:rPr>
              <a:t>Integração</a:t>
            </a:r>
            <a:r>
              <a:rPr kumimoji="0" lang="en-US" sz="2400" b="1" i="0" u="none" strike="noStrike" kern="1200" cap="none" spc="0" normalizeH="0" baseline="0" noProof="0" dirty="0">
                <a:ln>
                  <a:noFill/>
                </a:ln>
                <a:solidFill>
                  <a:srgbClr val="000000"/>
                </a:solidFill>
                <a:effectLst/>
                <a:uLnTx/>
                <a:uFillTx/>
                <a:latin typeface="Calibri" panose="020F0502020204030204" pitchFamily="34" charset="0"/>
                <a:ea typeface="+mj-ea"/>
                <a:cs typeface="Calibri" panose="020F0502020204030204" pitchFamily="34" charset="0"/>
              </a:rPr>
              <a:t> de Dados</a:t>
            </a:r>
          </a:p>
        </p:txBody>
      </p:sp>
      <p:sp>
        <p:nvSpPr>
          <p:cNvPr id="10" name="Rectangle 2"/>
          <p:cNvSpPr txBox="1">
            <a:spLocks noChangeArrowheads="1"/>
          </p:cNvSpPr>
          <p:nvPr/>
        </p:nvSpPr>
        <p:spPr bwMode="auto">
          <a:xfrm>
            <a:off x="179512" y="65770"/>
            <a:ext cx="8229600" cy="53296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nSpc>
                <a:spcPct val="90000"/>
              </a:lnSpc>
              <a:defRPr sz="3200" b="1" i="0">
                <a:solidFill>
                  <a:schemeClr val="bg2"/>
                </a:solidFill>
                <a:latin typeface="+mj-lt"/>
                <a:ea typeface="+mj-ea"/>
                <a:cs typeface="+mj-cs"/>
              </a:defRPr>
            </a:lvl1pPr>
            <a:lvl2pPr>
              <a:lnSpc>
                <a:spcPct val="90000"/>
              </a:lnSpc>
              <a:defRPr sz="3600" b="1" i="1">
                <a:solidFill>
                  <a:schemeClr val="bg2"/>
                </a:solidFill>
              </a:defRPr>
            </a:lvl2pPr>
            <a:lvl3pPr>
              <a:lnSpc>
                <a:spcPct val="90000"/>
              </a:lnSpc>
              <a:defRPr sz="3600" b="1" i="1">
                <a:solidFill>
                  <a:schemeClr val="bg2"/>
                </a:solidFill>
              </a:defRPr>
            </a:lvl3pPr>
            <a:lvl4pPr>
              <a:lnSpc>
                <a:spcPct val="90000"/>
              </a:lnSpc>
              <a:defRPr sz="3600" b="1" i="1">
                <a:solidFill>
                  <a:schemeClr val="bg2"/>
                </a:solidFill>
              </a:defRPr>
            </a:lvl4pPr>
            <a:lvl5pPr>
              <a:lnSpc>
                <a:spcPct val="90000"/>
              </a:lnSpc>
              <a:defRPr sz="3600" b="1" i="1">
                <a:solidFill>
                  <a:schemeClr val="bg2"/>
                </a:solidFill>
              </a:defRPr>
            </a:lvl5pPr>
            <a:lvl6pPr marL="457200" fontAlgn="base">
              <a:lnSpc>
                <a:spcPct val="90000"/>
              </a:lnSpc>
              <a:spcBef>
                <a:spcPct val="0"/>
              </a:spcBef>
              <a:spcAft>
                <a:spcPct val="0"/>
              </a:spcAft>
              <a:defRPr sz="3600" b="1" i="1">
                <a:solidFill>
                  <a:schemeClr val="bg2"/>
                </a:solidFill>
              </a:defRPr>
            </a:lvl6pPr>
            <a:lvl7pPr marL="914400" fontAlgn="base">
              <a:lnSpc>
                <a:spcPct val="90000"/>
              </a:lnSpc>
              <a:spcBef>
                <a:spcPct val="0"/>
              </a:spcBef>
              <a:spcAft>
                <a:spcPct val="0"/>
              </a:spcAft>
              <a:defRPr sz="3600" b="1" i="1">
                <a:solidFill>
                  <a:schemeClr val="bg2"/>
                </a:solidFill>
              </a:defRPr>
            </a:lvl7pPr>
            <a:lvl8pPr marL="1371600" fontAlgn="base">
              <a:lnSpc>
                <a:spcPct val="90000"/>
              </a:lnSpc>
              <a:spcBef>
                <a:spcPct val="0"/>
              </a:spcBef>
              <a:spcAft>
                <a:spcPct val="0"/>
              </a:spcAft>
              <a:defRPr sz="3600" b="1" i="1">
                <a:solidFill>
                  <a:schemeClr val="bg2"/>
                </a:solidFill>
              </a:defRPr>
            </a:lvl8pPr>
            <a:lvl9pPr marL="1828800" fontAlgn="base">
              <a:lnSpc>
                <a:spcPct val="90000"/>
              </a:lnSpc>
              <a:spcBef>
                <a:spcPct val="0"/>
              </a:spcBef>
              <a:spcAft>
                <a:spcPct val="0"/>
              </a:spcAft>
              <a:defRPr sz="3600" b="1" i="1">
                <a:solidFill>
                  <a:schemeClr val="bg2"/>
                </a:solidFill>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2400" b="1" i="0" u="none" strike="noStrike" kern="0" cap="none" spc="0" normalizeH="0" baseline="0" noProof="0" dirty="0">
                <a:ln>
                  <a:noFill/>
                </a:ln>
                <a:solidFill>
                  <a:srgbClr val="000000"/>
                </a:solidFill>
                <a:effectLst/>
                <a:uLnTx/>
                <a:uFillTx/>
                <a:latin typeface="Calibri" panose="020F0502020204030204" pitchFamily="34" charset="0"/>
                <a:ea typeface="+mj-ea"/>
                <a:cs typeface="Calibri" panose="020F0502020204030204" pitchFamily="34" charset="0"/>
              </a:rPr>
              <a:t>NO SQL</a:t>
            </a:r>
            <a:endParaRPr kumimoji="0" lang="en-US" sz="2400" b="1" i="0" u="none" strike="noStrike" kern="0" cap="none" spc="0" normalizeH="0" baseline="0" noProof="0" dirty="0">
              <a:ln>
                <a:noFill/>
              </a:ln>
              <a:solidFill>
                <a:srgbClr val="000000"/>
              </a:solidFill>
              <a:effectLst/>
              <a:uLnTx/>
              <a:uFillTx/>
              <a:latin typeface="Calibri" panose="020F0502020204030204" pitchFamily="34" charset="0"/>
              <a:ea typeface="+mj-ea"/>
              <a:cs typeface="Calibri" panose="020F0502020204030204" pitchFamily="34" charset="0"/>
            </a:endParaRPr>
          </a:p>
        </p:txBody>
      </p:sp>
    </p:spTree>
    <p:extLst>
      <p:ext uri="{BB962C8B-B14F-4D97-AF65-F5344CB8AC3E}">
        <p14:creationId xmlns:p14="http://schemas.microsoft.com/office/powerpoint/2010/main" val="934950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0" y="0"/>
            <a:ext cx="6472238" cy="725488"/>
          </a:xfrm>
          <a:prstGeom prst="rect">
            <a:avLst/>
          </a:prstGeom>
        </p:spPr>
        <p:txBody>
          <a:bodyPr>
            <a:normAutofit/>
          </a:bodyPr>
          <a:lstStyle/>
          <a:p>
            <a:pPr algn="l"/>
            <a:r>
              <a:rPr lang="pt-BR" altLang="pt-BR" dirty="0">
                <a:latin typeface="Square721 BT"/>
              </a:rPr>
              <a:t>NO SQL</a:t>
            </a:r>
          </a:p>
        </p:txBody>
      </p:sp>
      <p:sp>
        <p:nvSpPr>
          <p:cNvPr id="27651" name="Rectangle 3"/>
          <p:cNvSpPr>
            <a:spLocks noGrp="1" noChangeArrowheads="1"/>
          </p:cNvSpPr>
          <p:nvPr>
            <p:ph type="body" idx="4294967295"/>
          </p:nvPr>
        </p:nvSpPr>
        <p:spPr>
          <a:xfrm>
            <a:off x="0" y="784225"/>
            <a:ext cx="8610600" cy="4724400"/>
          </a:xfrm>
          <a:prstGeom prst="rect">
            <a:avLst/>
          </a:prstGeom>
        </p:spPr>
        <p:txBody>
          <a:bodyPr>
            <a:normAutofit/>
          </a:bodyPr>
          <a:lstStyle/>
          <a:p>
            <a:r>
              <a:rPr lang="pt-BR" altLang="pt-BR" sz="2000" dirty="0"/>
              <a:t>Novamente Transacional x Algo Diferente...</a:t>
            </a:r>
          </a:p>
        </p:txBody>
      </p:sp>
      <p:pic>
        <p:nvPicPr>
          <p:cNvPr id="2" name="Imagem 1">
            <a:extLst>
              <a:ext uri="{FF2B5EF4-FFF2-40B4-BE49-F238E27FC236}">
                <a16:creationId xmlns:a16="http://schemas.microsoft.com/office/drawing/2014/main" id="{790AB46D-3BF7-4CDD-BD38-A01FF4535E9A}"/>
              </a:ext>
            </a:extLst>
          </p:cNvPr>
          <p:cNvPicPr>
            <a:picLocks noChangeAspect="1"/>
          </p:cNvPicPr>
          <p:nvPr/>
        </p:nvPicPr>
        <p:blipFill>
          <a:blip r:embed="rId2"/>
          <a:stretch>
            <a:fillRect/>
          </a:stretch>
        </p:blipFill>
        <p:spPr>
          <a:xfrm>
            <a:off x="1763688" y="1491996"/>
            <a:ext cx="6363296" cy="3874007"/>
          </a:xfrm>
          <a:prstGeom prst="rect">
            <a:avLst/>
          </a:prstGeom>
        </p:spPr>
      </p:pic>
    </p:spTree>
    <p:extLst>
      <p:ext uri="{BB962C8B-B14F-4D97-AF65-F5344CB8AC3E}">
        <p14:creationId xmlns:p14="http://schemas.microsoft.com/office/powerpoint/2010/main" val="2248549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467544" y="598736"/>
            <a:ext cx="8229600" cy="1957160"/>
          </a:xfrm>
        </p:spPr>
        <p:txBody>
          <a:bodyPr/>
          <a:lstStyle/>
          <a:p>
            <a:pPr marL="0" indent="0">
              <a:buNone/>
            </a:pPr>
            <a:r>
              <a:rPr lang="pt-BR" sz="1800" b="0" i="0" noProof="0" dirty="0"/>
              <a:t>Exemplo:</a:t>
            </a:r>
          </a:p>
          <a:p>
            <a:pPr marL="400050" lvl="1" indent="0">
              <a:buNone/>
            </a:pPr>
            <a:r>
              <a:rPr lang="pt-BR" sz="1800" b="0" i="0" dirty="0"/>
              <a:t>Chave/valor: Redis</a:t>
            </a:r>
          </a:p>
          <a:p>
            <a:pPr marL="400050" lvl="1" indent="0">
              <a:buNone/>
            </a:pPr>
            <a:r>
              <a:rPr lang="pt-BR" sz="1800" b="0" i="0" noProof="0" dirty="0"/>
              <a:t>Documento: </a:t>
            </a:r>
            <a:r>
              <a:rPr lang="pt-BR" sz="1800" b="0" i="0" noProof="0" dirty="0" err="1"/>
              <a:t>MongoDb</a:t>
            </a:r>
            <a:endParaRPr lang="pt-BR" sz="1800" b="0" i="0" noProof="0" dirty="0"/>
          </a:p>
          <a:p>
            <a:pPr marL="400050" lvl="1" indent="0">
              <a:buNone/>
            </a:pPr>
            <a:r>
              <a:rPr lang="pt-BR" sz="1800" b="0" i="0" dirty="0"/>
              <a:t>Grafo: Neo4J</a:t>
            </a:r>
          </a:p>
          <a:p>
            <a:pPr marL="400050" lvl="1" indent="0">
              <a:buNone/>
            </a:pPr>
            <a:r>
              <a:rPr lang="pt-BR" sz="1800" b="0" i="0" noProof="0" dirty="0"/>
              <a:t>Coluna: Cassandra</a:t>
            </a:r>
          </a:p>
          <a:p>
            <a:pPr marL="0" indent="0">
              <a:buNone/>
            </a:pPr>
            <a:endParaRPr lang="pt-BR" sz="1800" b="0" i="0" noProof="0" dirty="0"/>
          </a:p>
        </p:txBody>
      </p:sp>
      <p:pic>
        <p:nvPicPr>
          <p:cNvPr id="5" name="Picture 2" descr="http://patshaughnessy.net/assets/2011/11/29/nosql.png"/>
          <p:cNvPicPr>
            <a:picLocks noChangeAspect="1" noChangeArrowheads="1"/>
          </p:cNvPicPr>
          <p:nvPr/>
        </p:nvPicPr>
        <p:blipFill>
          <a:blip r:embed="rId3" cstate="print">
            <a:duotone>
              <a:prstClr val="black"/>
              <a:schemeClr val="accent4">
                <a:tint val="45000"/>
                <a:satMod val="400000"/>
              </a:schemeClr>
            </a:duotone>
          </a:blip>
          <a:srcRect/>
          <a:stretch>
            <a:fillRect/>
          </a:stretch>
        </p:blipFill>
        <p:spPr bwMode="auto">
          <a:xfrm>
            <a:off x="5784414" y="2364504"/>
            <a:ext cx="2819265" cy="1879510"/>
          </a:xfrm>
          <a:prstGeom prst="rect">
            <a:avLst/>
          </a:prstGeom>
          <a:noFill/>
        </p:spPr>
      </p:pic>
      <p:sp>
        <p:nvSpPr>
          <p:cNvPr id="2" name="Cilindro 1"/>
          <p:cNvSpPr/>
          <p:nvPr/>
        </p:nvSpPr>
        <p:spPr bwMode="auto">
          <a:xfrm>
            <a:off x="971600" y="4086320"/>
            <a:ext cx="1512168" cy="1224136"/>
          </a:xfrm>
          <a:prstGeom prst="can">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Cassandra</a:t>
            </a:r>
          </a:p>
        </p:txBody>
      </p:sp>
      <p:cxnSp>
        <p:nvCxnSpPr>
          <p:cNvPr id="4" name="Conector de seta reta 3"/>
          <p:cNvCxnSpPr>
            <a:endCxn id="2" idx="1"/>
          </p:cNvCxnSpPr>
          <p:nvPr/>
        </p:nvCxnSpPr>
        <p:spPr bwMode="auto">
          <a:xfrm>
            <a:off x="971600" y="3006200"/>
            <a:ext cx="756084" cy="1080120"/>
          </a:xfrm>
          <a:prstGeom prst="straightConnector1">
            <a:avLst/>
          </a:prstGeom>
          <a:solidFill>
            <a:schemeClr val="accent1"/>
          </a:solidFill>
          <a:ln w="38100" cap="flat" cmpd="sng" algn="ctr">
            <a:solidFill>
              <a:srgbClr val="33CC33"/>
            </a:solidFill>
            <a:prstDash val="solid"/>
            <a:round/>
            <a:headEnd type="none" w="med" len="med"/>
            <a:tailEnd type="triangle"/>
          </a:ln>
          <a:effectLst/>
        </p:spPr>
      </p:cxnSp>
      <p:sp>
        <p:nvSpPr>
          <p:cNvPr id="6" name="CaixaDeTexto 5"/>
          <p:cNvSpPr txBox="1"/>
          <p:nvPr/>
        </p:nvSpPr>
        <p:spPr>
          <a:xfrm>
            <a:off x="540321" y="2616543"/>
            <a:ext cx="16554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escritas</a:t>
            </a:r>
          </a:p>
        </p:txBody>
      </p:sp>
      <p:sp>
        <p:nvSpPr>
          <p:cNvPr id="9" name="CaixaDeTexto 8"/>
          <p:cNvSpPr txBox="1"/>
          <p:nvPr/>
        </p:nvSpPr>
        <p:spPr>
          <a:xfrm>
            <a:off x="1129139" y="5314951"/>
            <a:ext cx="21331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0" i="0" kern="0" dirty="0">
                <a:solidFill>
                  <a:srgbClr val="000000"/>
                </a:solidFill>
                <a:latin typeface="Calibri" panose="020F0502020204030204" pitchFamily="34" charset="0"/>
                <a:cs typeface="Calibri" panose="020F0502020204030204" pitchFamily="34" charset="0"/>
              </a:rPr>
              <a:t>V</a:t>
            </a:r>
            <a:r>
              <a:rPr kumimoji="0" lang="pt-BR" sz="1600" b="0"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elocidade</a:t>
            </a:r>
            <a:r>
              <a:rPr kumimoji="0" lang="pt-BR" sz="16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escrita e escalabilidade</a:t>
            </a:r>
          </a:p>
        </p:txBody>
      </p:sp>
      <p:sp>
        <p:nvSpPr>
          <p:cNvPr id="10" name="Cilindro 9"/>
          <p:cNvSpPr/>
          <p:nvPr/>
        </p:nvSpPr>
        <p:spPr bwMode="auto">
          <a:xfrm>
            <a:off x="3923928" y="4086320"/>
            <a:ext cx="1512168" cy="1224136"/>
          </a:xfrm>
          <a:prstGeom prst="can">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MongoDb</a:t>
            </a:r>
            <a:endParaRPr kumimoji="0" lang="pt-BR" sz="20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cxnSp>
        <p:nvCxnSpPr>
          <p:cNvPr id="11" name="Conector de seta reta 10"/>
          <p:cNvCxnSpPr>
            <a:stCxn id="2" idx="4"/>
            <a:endCxn id="10" idx="2"/>
          </p:cNvCxnSpPr>
          <p:nvPr/>
        </p:nvCxnSpPr>
        <p:spPr bwMode="auto">
          <a:xfrm>
            <a:off x="2483768" y="4698388"/>
            <a:ext cx="1440160" cy="0"/>
          </a:xfrm>
          <a:prstGeom prst="straightConnector1">
            <a:avLst/>
          </a:prstGeom>
          <a:solidFill>
            <a:schemeClr val="accent1"/>
          </a:solidFill>
          <a:ln w="38100" cap="flat" cmpd="sng" algn="ctr">
            <a:solidFill>
              <a:srgbClr val="33CC33"/>
            </a:solidFill>
            <a:prstDash val="solid"/>
            <a:round/>
            <a:headEnd type="none" w="med" len="med"/>
            <a:tailEnd type="triangle"/>
          </a:ln>
          <a:effectLst/>
        </p:spPr>
      </p:cxnSp>
      <p:sp>
        <p:nvSpPr>
          <p:cNvPr id="15" name="CaixaDeTexto 14"/>
          <p:cNvSpPr txBox="1"/>
          <p:nvPr/>
        </p:nvSpPr>
        <p:spPr>
          <a:xfrm>
            <a:off x="2646685" y="4272640"/>
            <a:ext cx="16554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replicação</a:t>
            </a:r>
          </a:p>
        </p:txBody>
      </p:sp>
      <p:sp>
        <p:nvSpPr>
          <p:cNvPr id="16" name="CaixaDeTexto 15"/>
          <p:cNvSpPr txBox="1"/>
          <p:nvPr/>
        </p:nvSpPr>
        <p:spPr>
          <a:xfrm>
            <a:off x="3888854" y="5309061"/>
            <a:ext cx="213319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Velocidade leitura</a:t>
            </a:r>
          </a:p>
        </p:txBody>
      </p:sp>
      <p:sp>
        <p:nvSpPr>
          <p:cNvPr id="17" name="Cilindro 16"/>
          <p:cNvSpPr/>
          <p:nvPr/>
        </p:nvSpPr>
        <p:spPr bwMode="auto">
          <a:xfrm>
            <a:off x="3899037" y="2110908"/>
            <a:ext cx="1512168" cy="1224136"/>
          </a:xfrm>
          <a:prstGeom prst="can">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Redis</a:t>
            </a:r>
          </a:p>
        </p:txBody>
      </p:sp>
      <p:cxnSp>
        <p:nvCxnSpPr>
          <p:cNvPr id="18" name="Conector de seta reta 17"/>
          <p:cNvCxnSpPr>
            <a:stCxn id="2" idx="4"/>
            <a:endCxn id="17" idx="2"/>
          </p:cNvCxnSpPr>
          <p:nvPr/>
        </p:nvCxnSpPr>
        <p:spPr bwMode="auto">
          <a:xfrm flipV="1">
            <a:off x="2483768" y="2722976"/>
            <a:ext cx="1415269" cy="1975412"/>
          </a:xfrm>
          <a:prstGeom prst="straightConnector1">
            <a:avLst/>
          </a:prstGeom>
          <a:solidFill>
            <a:schemeClr val="accent1"/>
          </a:solidFill>
          <a:ln w="38100" cap="flat" cmpd="sng" algn="ctr">
            <a:solidFill>
              <a:srgbClr val="33CC33"/>
            </a:solidFill>
            <a:prstDash val="solid"/>
            <a:round/>
            <a:headEnd type="none" w="med" len="med"/>
            <a:tailEnd type="triangle"/>
          </a:ln>
          <a:effectLst/>
        </p:spPr>
      </p:cxnSp>
      <p:sp>
        <p:nvSpPr>
          <p:cNvPr id="22" name="CaixaDeTexto 21"/>
          <p:cNvSpPr txBox="1"/>
          <p:nvPr/>
        </p:nvSpPr>
        <p:spPr>
          <a:xfrm>
            <a:off x="3899037" y="3339113"/>
            <a:ext cx="213319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Dados em Cache</a:t>
            </a:r>
          </a:p>
        </p:txBody>
      </p:sp>
      <p:sp>
        <p:nvSpPr>
          <p:cNvPr id="23" name="Cilindro 22"/>
          <p:cNvSpPr/>
          <p:nvPr/>
        </p:nvSpPr>
        <p:spPr bwMode="auto">
          <a:xfrm>
            <a:off x="3923928" y="260648"/>
            <a:ext cx="1512168" cy="1224136"/>
          </a:xfrm>
          <a:prstGeom prst="can">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20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Neo4J</a:t>
            </a:r>
          </a:p>
        </p:txBody>
      </p:sp>
      <p:cxnSp>
        <p:nvCxnSpPr>
          <p:cNvPr id="24" name="Conector de seta reta 23"/>
          <p:cNvCxnSpPr>
            <a:stCxn id="2" idx="4"/>
            <a:endCxn id="23" idx="2"/>
          </p:cNvCxnSpPr>
          <p:nvPr/>
        </p:nvCxnSpPr>
        <p:spPr bwMode="auto">
          <a:xfrm flipV="1">
            <a:off x="2483768" y="872716"/>
            <a:ext cx="1440160" cy="3825672"/>
          </a:xfrm>
          <a:prstGeom prst="straightConnector1">
            <a:avLst/>
          </a:prstGeom>
          <a:solidFill>
            <a:schemeClr val="accent1"/>
          </a:solidFill>
          <a:ln w="38100" cap="flat" cmpd="sng" algn="ctr">
            <a:solidFill>
              <a:srgbClr val="33CC33"/>
            </a:solidFill>
            <a:prstDash val="solid"/>
            <a:round/>
            <a:headEnd type="none" w="med" len="med"/>
            <a:tailEnd type="triangle"/>
          </a:ln>
          <a:effectLst/>
        </p:spPr>
      </p:cxnSp>
      <p:sp>
        <p:nvSpPr>
          <p:cNvPr id="25" name="CaixaDeTexto 24"/>
          <p:cNvSpPr txBox="1"/>
          <p:nvPr/>
        </p:nvSpPr>
        <p:spPr>
          <a:xfrm>
            <a:off x="118617" y="6464921"/>
            <a:ext cx="75608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0" cap="none" spc="0" normalizeH="0" baseline="0" noProof="0" dirty="0">
                <a:ln>
                  <a:noFill/>
                </a:ln>
                <a:effectLst/>
                <a:uLnTx/>
                <a:uFillTx/>
                <a:latin typeface="Calibri" panose="020F0502020204030204" pitchFamily="34" charset="0"/>
                <a:ea typeface="+mn-ea"/>
                <a:cs typeface="Calibri" panose="020F0502020204030204" pitchFamily="34" charset="0"/>
              </a:rPr>
              <a:t>http://nomadev.com.br/nosql-arquitetura-h%C3%ADbrida-para-uma-rede-social/</a:t>
            </a:r>
          </a:p>
        </p:txBody>
      </p:sp>
      <p:sp>
        <p:nvSpPr>
          <p:cNvPr id="27" name="CaixaDeTexto 26"/>
          <p:cNvSpPr txBox="1"/>
          <p:nvPr/>
        </p:nvSpPr>
        <p:spPr>
          <a:xfrm>
            <a:off x="3818302" y="1495465"/>
            <a:ext cx="213319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Conectar os dados</a:t>
            </a:r>
          </a:p>
        </p:txBody>
      </p:sp>
      <p:sp>
        <p:nvSpPr>
          <p:cNvPr id="20" name="Rectangle 2">
            <a:extLst>
              <a:ext uri="{FF2B5EF4-FFF2-40B4-BE49-F238E27FC236}">
                <a16:creationId xmlns:a16="http://schemas.microsoft.com/office/drawing/2014/main" id="{1D4010F8-2FAD-4F7B-94E3-90C23BA0BEBC}"/>
              </a:ext>
            </a:extLst>
          </p:cNvPr>
          <p:cNvSpPr txBox="1">
            <a:spLocks noChangeArrowheads="1"/>
          </p:cNvSpPr>
          <p:nvPr/>
        </p:nvSpPr>
        <p:spPr bwMode="auto">
          <a:xfrm>
            <a:off x="179512" y="65770"/>
            <a:ext cx="8229600" cy="53296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nSpc>
                <a:spcPct val="90000"/>
              </a:lnSpc>
              <a:defRPr sz="3200" b="1" i="0">
                <a:solidFill>
                  <a:schemeClr val="bg2"/>
                </a:solidFill>
                <a:latin typeface="+mj-lt"/>
                <a:ea typeface="+mj-ea"/>
                <a:cs typeface="+mj-cs"/>
              </a:defRPr>
            </a:lvl1pPr>
            <a:lvl2pPr>
              <a:lnSpc>
                <a:spcPct val="90000"/>
              </a:lnSpc>
              <a:defRPr sz="3600" b="1" i="1">
                <a:solidFill>
                  <a:schemeClr val="bg2"/>
                </a:solidFill>
              </a:defRPr>
            </a:lvl2pPr>
            <a:lvl3pPr>
              <a:lnSpc>
                <a:spcPct val="90000"/>
              </a:lnSpc>
              <a:defRPr sz="3600" b="1" i="1">
                <a:solidFill>
                  <a:schemeClr val="bg2"/>
                </a:solidFill>
              </a:defRPr>
            </a:lvl3pPr>
            <a:lvl4pPr>
              <a:lnSpc>
                <a:spcPct val="90000"/>
              </a:lnSpc>
              <a:defRPr sz="3600" b="1" i="1">
                <a:solidFill>
                  <a:schemeClr val="bg2"/>
                </a:solidFill>
              </a:defRPr>
            </a:lvl4pPr>
            <a:lvl5pPr>
              <a:lnSpc>
                <a:spcPct val="90000"/>
              </a:lnSpc>
              <a:defRPr sz="3600" b="1" i="1">
                <a:solidFill>
                  <a:schemeClr val="bg2"/>
                </a:solidFill>
              </a:defRPr>
            </a:lvl5pPr>
            <a:lvl6pPr marL="457200" fontAlgn="base">
              <a:lnSpc>
                <a:spcPct val="90000"/>
              </a:lnSpc>
              <a:spcBef>
                <a:spcPct val="0"/>
              </a:spcBef>
              <a:spcAft>
                <a:spcPct val="0"/>
              </a:spcAft>
              <a:defRPr sz="3600" b="1" i="1">
                <a:solidFill>
                  <a:schemeClr val="bg2"/>
                </a:solidFill>
              </a:defRPr>
            </a:lvl6pPr>
            <a:lvl7pPr marL="914400" fontAlgn="base">
              <a:lnSpc>
                <a:spcPct val="90000"/>
              </a:lnSpc>
              <a:spcBef>
                <a:spcPct val="0"/>
              </a:spcBef>
              <a:spcAft>
                <a:spcPct val="0"/>
              </a:spcAft>
              <a:defRPr sz="3600" b="1" i="1">
                <a:solidFill>
                  <a:schemeClr val="bg2"/>
                </a:solidFill>
              </a:defRPr>
            </a:lvl7pPr>
            <a:lvl8pPr marL="1371600" fontAlgn="base">
              <a:lnSpc>
                <a:spcPct val="90000"/>
              </a:lnSpc>
              <a:spcBef>
                <a:spcPct val="0"/>
              </a:spcBef>
              <a:spcAft>
                <a:spcPct val="0"/>
              </a:spcAft>
              <a:defRPr sz="3600" b="1" i="1">
                <a:solidFill>
                  <a:schemeClr val="bg2"/>
                </a:solidFill>
              </a:defRPr>
            </a:lvl8pPr>
            <a:lvl9pPr marL="1828800" fontAlgn="base">
              <a:lnSpc>
                <a:spcPct val="90000"/>
              </a:lnSpc>
              <a:spcBef>
                <a:spcPct val="0"/>
              </a:spcBef>
              <a:spcAft>
                <a:spcPct val="0"/>
              </a:spcAft>
              <a:defRPr sz="3600" b="1" i="1">
                <a:solidFill>
                  <a:schemeClr val="bg2"/>
                </a:solidFill>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2400" b="1" i="0" u="none" strike="noStrike" kern="0" cap="none" spc="0" normalizeH="0" baseline="0" noProof="0" dirty="0">
                <a:ln>
                  <a:noFill/>
                </a:ln>
                <a:solidFill>
                  <a:srgbClr val="000000"/>
                </a:solidFill>
                <a:effectLst/>
                <a:uLnTx/>
                <a:uFillTx/>
                <a:latin typeface="Calibri" panose="020F0502020204030204" pitchFamily="34" charset="0"/>
                <a:ea typeface="+mj-ea"/>
                <a:cs typeface="Calibri" panose="020F0502020204030204" pitchFamily="34" charset="0"/>
              </a:rPr>
              <a:t>NO SQL</a:t>
            </a:r>
            <a:endParaRPr kumimoji="0" lang="en-US" sz="2400" b="1" i="0" u="none" strike="noStrike" kern="0" cap="none" spc="0" normalizeH="0" baseline="0" noProof="0" dirty="0">
              <a:ln>
                <a:noFill/>
              </a:ln>
              <a:solidFill>
                <a:srgbClr val="000000"/>
              </a:solidFill>
              <a:effectLst/>
              <a:uLnTx/>
              <a:uFillTx/>
              <a:latin typeface="Calibri" panose="020F0502020204030204" pitchFamily="34" charset="0"/>
              <a:ea typeface="+mj-ea"/>
              <a:cs typeface="Calibri" panose="020F0502020204030204" pitchFamily="34" charset="0"/>
            </a:endParaRPr>
          </a:p>
        </p:txBody>
      </p:sp>
    </p:spTree>
    <p:extLst>
      <p:ext uri="{BB962C8B-B14F-4D97-AF65-F5344CB8AC3E}">
        <p14:creationId xmlns:p14="http://schemas.microsoft.com/office/powerpoint/2010/main" val="211134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p:bldP spid="16" grpId="0"/>
      <p:bldP spid="17" grpId="0" animBg="1"/>
      <p:bldP spid="22" grpId="0"/>
      <p:bldP spid="23" grpId="0" animBg="1"/>
      <p:bldP spid="2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No SQL - Tipos</a:t>
            </a:r>
          </a:p>
        </p:txBody>
      </p:sp>
      <p:pic>
        <p:nvPicPr>
          <p:cNvPr id="3" name="Imagem 2">
            <a:extLst>
              <a:ext uri="{FF2B5EF4-FFF2-40B4-BE49-F238E27FC236}">
                <a16:creationId xmlns:a16="http://schemas.microsoft.com/office/drawing/2014/main" id="{19EE6C53-D38D-4DF4-A6E1-6ED442A99A69}"/>
              </a:ext>
            </a:extLst>
          </p:cNvPr>
          <p:cNvPicPr>
            <a:picLocks noChangeAspect="1"/>
          </p:cNvPicPr>
          <p:nvPr/>
        </p:nvPicPr>
        <p:blipFill>
          <a:blip r:embed="rId2"/>
          <a:stretch>
            <a:fillRect/>
          </a:stretch>
        </p:blipFill>
        <p:spPr>
          <a:xfrm>
            <a:off x="857250" y="1162050"/>
            <a:ext cx="7429500" cy="4533900"/>
          </a:xfrm>
          <a:prstGeom prst="rect">
            <a:avLst/>
          </a:prstGeom>
        </p:spPr>
      </p:pic>
    </p:spTree>
    <p:extLst>
      <p:ext uri="{BB962C8B-B14F-4D97-AF65-F5344CB8AC3E}">
        <p14:creationId xmlns:p14="http://schemas.microsoft.com/office/powerpoint/2010/main" val="211552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No SQL - Tipos</a:t>
            </a:r>
          </a:p>
        </p:txBody>
      </p:sp>
      <p:pic>
        <p:nvPicPr>
          <p:cNvPr id="3" name="Imagem 2">
            <a:extLst>
              <a:ext uri="{FF2B5EF4-FFF2-40B4-BE49-F238E27FC236}">
                <a16:creationId xmlns:a16="http://schemas.microsoft.com/office/drawing/2014/main" id="{6923CE68-3740-49A0-8A21-7AB1D3C1F048}"/>
              </a:ext>
            </a:extLst>
          </p:cNvPr>
          <p:cNvPicPr>
            <a:picLocks noChangeAspect="1"/>
          </p:cNvPicPr>
          <p:nvPr/>
        </p:nvPicPr>
        <p:blipFill>
          <a:blip r:embed="rId2"/>
          <a:stretch>
            <a:fillRect/>
          </a:stretch>
        </p:blipFill>
        <p:spPr>
          <a:xfrm>
            <a:off x="401235" y="587425"/>
            <a:ext cx="8341529" cy="5256584"/>
          </a:xfrm>
          <a:prstGeom prst="rect">
            <a:avLst/>
          </a:prstGeom>
        </p:spPr>
      </p:pic>
    </p:spTree>
    <p:extLst>
      <p:ext uri="{BB962C8B-B14F-4D97-AF65-F5344CB8AC3E}">
        <p14:creationId xmlns:p14="http://schemas.microsoft.com/office/powerpoint/2010/main" val="2477294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EC73C3CD-C396-4CE9-BB65-FA16413BAD36}"/>
              </a:ext>
            </a:extLst>
          </p:cNvPr>
          <p:cNvPicPr>
            <a:picLocks noChangeAspect="1"/>
          </p:cNvPicPr>
          <p:nvPr/>
        </p:nvPicPr>
        <p:blipFill>
          <a:blip r:embed="rId2"/>
          <a:stretch>
            <a:fillRect/>
          </a:stretch>
        </p:blipFill>
        <p:spPr>
          <a:xfrm>
            <a:off x="827584" y="980728"/>
            <a:ext cx="7596336" cy="5697252"/>
          </a:xfrm>
          <a:prstGeom prst="rect">
            <a:avLst/>
          </a:prstGeom>
        </p:spPr>
      </p:pic>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No SQL - Tipos</a:t>
            </a:r>
          </a:p>
        </p:txBody>
      </p:sp>
    </p:spTree>
    <p:extLst>
      <p:ext uri="{BB962C8B-B14F-4D97-AF65-F5344CB8AC3E}">
        <p14:creationId xmlns:p14="http://schemas.microsoft.com/office/powerpoint/2010/main" val="403713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No SQL - Tipos</a:t>
            </a:r>
          </a:p>
        </p:txBody>
      </p:sp>
      <p:pic>
        <p:nvPicPr>
          <p:cNvPr id="3" name="Imagem 2">
            <a:extLst>
              <a:ext uri="{FF2B5EF4-FFF2-40B4-BE49-F238E27FC236}">
                <a16:creationId xmlns:a16="http://schemas.microsoft.com/office/drawing/2014/main" id="{C8654BBA-BC8A-4F92-94B1-391B7052660F}"/>
              </a:ext>
            </a:extLst>
          </p:cNvPr>
          <p:cNvPicPr>
            <a:picLocks noChangeAspect="1"/>
          </p:cNvPicPr>
          <p:nvPr/>
        </p:nvPicPr>
        <p:blipFill>
          <a:blip r:embed="rId2"/>
          <a:stretch>
            <a:fillRect/>
          </a:stretch>
        </p:blipFill>
        <p:spPr>
          <a:xfrm>
            <a:off x="755576" y="578297"/>
            <a:ext cx="7848872" cy="5088719"/>
          </a:xfrm>
          <a:prstGeom prst="rect">
            <a:avLst/>
          </a:prstGeom>
        </p:spPr>
      </p:pic>
    </p:spTree>
    <p:extLst>
      <p:ext uri="{BB962C8B-B14F-4D97-AF65-F5344CB8AC3E}">
        <p14:creationId xmlns:p14="http://schemas.microsoft.com/office/powerpoint/2010/main" val="2294542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No SQL - Tipos</a:t>
            </a:r>
          </a:p>
        </p:txBody>
      </p:sp>
      <p:pic>
        <p:nvPicPr>
          <p:cNvPr id="3" name="Imagem 2">
            <a:extLst>
              <a:ext uri="{FF2B5EF4-FFF2-40B4-BE49-F238E27FC236}">
                <a16:creationId xmlns:a16="http://schemas.microsoft.com/office/drawing/2014/main" id="{C5783AD8-5B86-40C3-BACB-363A0BF8F8F1}"/>
              </a:ext>
            </a:extLst>
          </p:cNvPr>
          <p:cNvPicPr>
            <a:picLocks noChangeAspect="1"/>
          </p:cNvPicPr>
          <p:nvPr/>
        </p:nvPicPr>
        <p:blipFill>
          <a:blip r:embed="rId2"/>
          <a:stretch>
            <a:fillRect/>
          </a:stretch>
        </p:blipFill>
        <p:spPr>
          <a:xfrm>
            <a:off x="683568" y="592434"/>
            <a:ext cx="8157478" cy="5040560"/>
          </a:xfrm>
          <a:prstGeom prst="rect">
            <a:avLst/>
          </a:prstGeom>
        </p:spPr>
      </p:pic>
    </p:spTree>
    <p:extLst>
      <p:ext uri="{BB962C8B-B14F-4D97-AF65-F5344CB8AC3E}">
        <p14:creationId xmlns:p14="http://schemas.microsoft.com/office/powerpoint/2010/main" val="1886975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No SQL - Tipos</a:t>
            </a:r>
          </a:p>
        </p:txBody>
      </p:sp>
      <p:pic>
        <p:nvPicPr>
          <p:cNvPr id="4098" name="Picture 2" descr="Resultado de imagem para banco de dados orientado a documentos">
            <a:extLst>
              <a:ext uri="{FF2B5EF4-FFF2-40B4-BE49-F238E27FC236}">
                <a16:creationId xmlns:a16="http://schemas.microsoft.com/office/drawing/2014/main" id="{BE3AC7E4-5D21-472F-BF81-1DF740113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66" y="2348880"/>
            <a:ext cx="8347268" cy="233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624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72008" y="116632"/>
            <a:ext cx="4932040" cy="461665"/>
          </a:xfrm>
          <a:prstGeom prst="rect">
            <a:avLst/>
          </a:prstGeom>
          <a:noFill/>
        </p:spPr>
        <p:txBody>
          <a:bodyPr wrap="square" rtlCol="0">
            <a:spAutoFit/>
          </a:bodyPr>
          <a:lstStyle/>
          <a:p>
            <a:r>
              <a:rPr lang="pt-BR" sz="2400" dirty="0">
                <a:solidFill>
                  <a:schemeClr val="bg2"/>
                </a:solidFill>
              </a:rPr>
              <a:t>No SQL - Tipos</a:t>
            </a:r>
          </a:p>
        </p:txBody>
      </p:sp>
      <p:sp>
        <p:nvSpPr>
          <p:cNvPr id="10" name="Content Placeholder 2">
            <a:extLst>
              <a:ext uri="{FF2B5EF4-FFF2-40B4-BE49-F238E27FC236}">
                <a16:creationId xmlns:a16="http://schemas.microsoft.com/office/drawing/2014/main" id="{B15650AE-391B-41DD-AC91-964D017B6161}"/>
              </a:ext>
            </a:extLst>
          </p:cNvPr>
          <p:cNvSpPr txBox="1">
            <a:spLocks/>
          </p:cNvSpPr>
          <p:nvPr/>
        </p:nvSpPr>
        <p:spPr>
          <a:xfrm>
            <a:off x="682625" y="441797"/>
            <a:ext cx="8497887" cy="5359400"/>
          </a:xfrm>
          <a:prstGeom prst="rect">
            <a:avLst/>
          </a:prstGeom>
        </p:spPr>
        <p:txBody>
          <a:bodyPr/>
          <a:lst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a:lstStyle>
          <a:p>
            <a:pPr>
              <a:buClr>
                <a:srgbClr val="FF0000"/>
              </a:buClr>
            </a:pPr>
            <a:r>
              <a:rPr lang="en-US" sz="1600" kern="0" dirty="0"/>
              <a:t>Document databases:</a:t>
            </a:r>
          </a:p>
          <a:p>
            <a:pPr>
              <a:buClr>
                <a:srgbClr val="FF0000"/>
              </a:buClr>
            </a:pPr>
            <a:endParaRPr lang="en-US" sz="1600" kern="0" dirty="0"/>
          </a:p>
          <a:p>
            <a:pPr>
              <a:buClr>
                <a:srgbClr val="FF0000"/>
              </a:buClr>
            </a:pPr>
            <a:endParaRPr lang="en-US" sz="1600" kern="0" dirty="0"/>
          </a:p>
          <a:p>
            <a:pPr>
              <a:buClr>
                <a:srgbClr val="FF0000"/>
              </a:buClr>
            </a:pPr>
            <a:endParaRPr lang="en-US" sz="1600" kern="0" dirty="0"/>
          </a:p>
          <a:p>
            <a:pPr>
              <a:buClr>
                <a:srgbClr val="FF0000"/>
              </a:buClr>
            </a:pPr>
            <a:endParaRPr lang="en-US" sz="1600" kern="0" dirty="0"/>
          </a:p>
          <a:p>
            <a:pPr>
              <a:buClr>
                <a:srgbClr val="FF0000"/>
              </a:buClr>
            </a:pPr>
            <a:r>
              <a:rPr lang="en-US" sz="1600" kern="0" dirty="0"/>
              <a:t>Graph stores:</a:t>
            </a:r>
          </a:p>
          <a:p>
            <a:pPr lvl="1">
              <a:buClr>
                <a:srgbClr val="FF0000"/>
              </a:buClr>
            </a:pPr>
            <a:endParaRPr lang="pt-BR" sz="1600" kern="0" dirty="0"/>
          </a:p>
          <a:p>
            <a:pPr>
              <a:buClr>
                <a:srgbClr val="FF0000"/>
              </a:buClr>
            </a:pPr>
            <a:endParaRPr lang="pt-BR" sz="1600" kern="0" dirty="0"/>
          </a:p>
          <a:p>
            <a:pPr marL="0" indent="0">
              <a:buClr>
                <a:srgbClr val="FF0000"/>
              </a:buClr>
              <a:buFont typeface="Wingdings" panose="05000000000000000000" pitchFamily="2" charset="2"/>
              <a:buNone/>
            </a:pPr>
            <a:endParaRPr lang="pt-BR" sz="1600" kern="0" dirty="0"/>
          </a:p>
          <a:p>
            <a:pPr marL="0" indent="0">
              <a:buClr>
                <a:srgbClr val="FF0000"/>
              </a:buClr>
              <a:buFont typeface="Wingdings" panose="05000000000000000000" pitchFamily="2" charset="2"/>
              <a:buNone/>
            </a:pPr>
            <a:endParaRPr lang="pt-BR" sz="1200" kern="0" dirty="0"/>
          </a:p>
          <a:p>
            <a:pPr>
              <a:buClr>
                <a:srgbClr val="FF0000"/>
              </a:buClr>
            </a:pPr>
            <a:r>
              <a:rPr lang="en-US" sz="1600" kern="0" dirty="0"/>
              <a:t>Wide-column stores:</a:t>
            </a:r>
          </a:p>
          <a:p>
            <a:pPr>
              <a:buClr>
                <a:srgbClr val="FF0000"/>
              </a:buClr>
            </a:pPr>
            <a:endParaRPr lang="pt-BR" sz="1600" kern="0" dirty="0"/>
          </a:p>
          <a:p>
            <a:pPr marL="0" indent="0">
              <a:buClr>
                <a:srgbClr val="FF0000"/>
              </a:buClr>
              <a:buFont typeface="Wingdings" panose="05000000000000000000" pitchFamily="2" charset="2"/>
              <a:buNone/>
            </a:pPr>
            <a:endParaRPr lang="pt-BR" sz="1600" kern="0" dirty="0"/>
          </a:p>
          <a:p>
            <a:pPr>
              <a:buClr>
                <a:srgbClr val="FF0000"/>
              </a:buClr>
            </a:pPr>
            <a:endParaRPr lang="pt-BR" sz="1600" kern="0" dirty="0"/>
          </a:p>
          <a:p>
            <a:pPr>
              <a:buClr>
                <a:srgbClr val="FF0000"/>
              </a:buClr>
            </a:pPr>
            <a:endParaRPr lang="pt-BR" sz="1400" kern="0" dirty="0"/>
          </a:p>
          <a:p>
            <a:pPr>
              <a:buClr>
                <a:srgbClr val="FF0000"/>
              </a:buClr>
            </a:pPr>
            <a:r>
              <a:rPr lang="en-US" sz="1600" kern="0" dirty="0"/>
              <a:t>Key-value stores:</a:t>
            </a:r>
          </a:p>
          <a:p>
            <a:pPr>
              <a:buClr>
                <a:srgbClr val="FF0000"/>
              </a:buClr>
            </a:pPr>
            <a:endParaRPr lang="en-US" sz="1600" kern="0" dirty="0"/>
          </a:p>
          <a:p>
            <a:pPr lvl="1">
              <a:buClr>
                <a:srgbClr val="FF0000"/>
              </a:buClr>
            </a:pPr>
            <a:endParaRPr lang="pt-BR" sz="1600" kern="0" dirty="0"/>
          </a:p>
          <a:p>
            <a:pPr lvl="1">
              <a:buClr>
                <a:srgbClr val="FF0000"/>
              </a:buClr>
            </a:pPr>
            <a:endParaRPr lang="pt-BR" sz="1600" kern="0" dirty="0"/>
          </a:p>
        </p:txBody>
      </p:sp>
      <p:pic>
        <p:nvPicPr>
          <p:cNvPr id="11" name="Picture 2">
            <a:extLst>
              <a:ext uri="{FF2B5EF4-FFF2-40B4-BE49-F238E27FC236}">
                <a16:creationId xmlns:a16="http://schemas.microsoft.com/office/drawing/2014/main" id="{0249B34D-5F5C-4550-B7C8-32B289A1C0B7}"/>
              </a:ext>
            </a:extLst>
          </p:cNvPr>
          <p:cNvPicPr>
            <a:picLocks noChangeAspect="1"/>
          </p:cNvPicPr>
          <p:nvPr/>
        </p:nvPicPr>
        <p:blipFill>
          <a:blip r:embed="rId2"/>
          <a:stretch>
            <a:fillRect/>
          </a:stretch>
        </p:blipFill>
        <p:spPr>
          <a:xfrm>
            <a:off x="1402705" y="873845"/>
            <a:ext cx="781050" cy="485775"/>
          </a:xfrm>
          <a:prstGeom prst="rect">
            <a:avLst/>
          </a:prstGeom>
        </p:spPr>
      </p:pic>
      <p:pic>
        <p:nvPicPr>
          <p:cNvPr id="12" name="Picture 4">
            <a:extLst>
              <a:ext uri="{FF2B5EF4-FFF2-40B4-BE49-F238E27FC236}">
                <a16:creationId xmlns:a16="http://schemas.microsoft.com/office/drawing/2014/main" id="{98D2D342-1071-4366-8358-569D0F9C56B8}"/>
              </a:ext>
            </a:extLst>
          </p:cNvPr>
          <p:cNvPicPr>
            <a:picLocks noChangeAspect="1"/>
          </p:cNvPicPr>
          <p:nvPr/>
        </p:nvPicPr>
        <p:blipFill>
          <a:blip r:embed="rId3"/>
          <a:stretch>
            <a:fillRect/>
          </a:stretch>
        </p:blipFill>
        <p:spPr>
          <a:xfrm>
            <a:off x="1293167" y="1363043"/>
            <a:ext cx="1000125" cy="428625"/>
          </a:xfrm>
          <a:prstGeom prst="rect">
            <a:avLst/>
          </a:prstGeom>
        </p:spPr>
      </p:pic>
      <p:pic>
        <p:nvPicPr>
          <p:cNvPr id="13" name="Picture 5">
            <a:extLst>
              <a:ext uri="{FF2B5EF4-FFF2-40B4-BE49-F238E27FC236}">
                <a16:creationId xmlns:a16="http://schemas.microsoft.com/office/drawing/2014/main" id="{C127C5C9-1FA9-4C10-AA74-556E9837A490}"/>
              </a:ext>
            </a:extLst>
          </p:cNvPr>
          <p:cNvPicPr>
            <a:picLocks noChangeAspect="1"/>
          </p:cNvPicPr>
          <p:nvPr/>
        </p:nvPicPr>
        <p:blipFill>
          <a:blip r:embed="rId4"/>
          <a:stretch>
            <a:fillRect/>
          </a:stretch>
        </p:blipFill>
        <p:spPr>
          <a:xfrm>
            <a:off x="2564875" y="1059879"/>
            <a:ext cx="1447800" cy="457200"/>
          </a:xfrm>
          <a:prstGeom prst="rect">
            <a:avLst/>
          </a:prstGeom>
        </p:spPr>
      </p:pic>
      <p:pic>
        <p:nvPicPr>
          <p:cNvPr id="14" name="Picture 6">
            <a:extLst>
              <a:ext uri="{FF2B5EF4-FFF2-40B4-BE49-F238E27FC236}">
                <a16:creationId xmlns:a16="http://schemas.microsoft.com/office/drawing/2014/main" id="{F8F9FC37-F580-44E7-8E6F-AD096E357A32}"/>
              </a:ext>
            </a:extLst>
          </p:cNvPr>
          <p:cNvPicPr>
            <a:picLocks noChangeAspect="1"/>
          </p:cNvPicPr>
          <p:nvPr/>
        </p:nvPicPr>
        <p:blipFill>
          <a:blip r:embed="rId5"/>
          <a:stretch>
            <a:fillRect/>
          </a:stretch>
        </p:blipFill>
        <p:spPr>
          <a:xfrm>
            <a:off x="4284258" y="1110915"/>
            <a:ext cx="1438275" cy="390525"/>
          </a:xfrm>
          <a:prstGeom prst="rect">
            <a:avLst/>
          </a:prstGeom>
        </p:spPr>
      </p:pic>
      <p:pic>
        <p:nvPicPr>
          <p:cNvPr id="15" name="Picture 7">
            <a:extLst>
              <a:ext uri="{FF2B5EF4-FFF2-40B4-BE49-F238E27FC236}">
                <a16:creationId xmlns:a16="http://schemas.microsoft.com/office/drawing/2014/main" id="{406F9B23-4CFB-4F83-BA42-BFB2B772FD1E}"/>
              </a:ext>
            </a:extLst>
          </p:cNvPr>
          <p:cNvPicPr>
            <a:picLocks noChangeAspect="1"/>
          </p:cNvPicPr>
          <p:nvPr/>
        </p:nvPicPr>
        <p:blipFill>
          <a:blip r:embed="rId6"/>
          <a:stretch>
            <a:fillRect/>
          </a:stretch>
        </p:blipFill>
        <p:spPr>
          <a:xfrm>
            <a:off x="1293167" y="2408136"/>
            <a:ext cx="1388644" cy="697957"/>
          </a:xfrm>
          <a:prstGeom prst="rect">
            <a:avLst/>
          </a:prstGeom>
        </p:spPr>
      </p:pic>
      <p:pic>
        <p:nvPicPr>
          <p:cNvPr id="16" name="Picture 8">
            <a:extLst>
              <a:ext uri="{FF2B5EF4-FFF2-40B4-BE49-F238E27FC236}">
                <a16:creationId xmlns:a16="http://schemas.microsoft.com/office/drawing/2014/main" id="{7E9951CD-F6F3-4071-B6ED-9FFD28D92581}"/>
              </a:ext>
            </a:extLst>
          </p:cNvPr>
          <p:cNvPicPr>
            <a:picLocks noChangeAspect="1"/>
          </p:cNvPicPr>
          <p:nvPr/>
        </p:nvPicPr>
        <p:blipFill>
          <a:blip r:embed="rId7"/>
          <a:stretch>
            <a:fillRect/>
          </a:stretch>
        </p:blipFill>
        <p:spPr>
          <a:xfrm>
            <a:off x="2842865" y="2552325"/>
            <a:ext cx="1497435" cy="427839"/>
          </a:xfrm>
          <a:prstGeom prst="rect">
            <a:avLst/>
          </a:prstGeom>
        </p:spPr>
      </p:pic>
      <p:pic>
        <p:nvPicPr>
          <p:cNvPr id="17" name="Picture 9">
            <a:extLst>
              <a:ext uri="{FF2B5EF4-FFF2-40B4-BE49-F238E27FC236}">
                <a16:creationId xmlns:a16="http://schemas.microsoft.com/office/drawing/2014/main" id="{EEEC95ED-9BEE-4201-B99C-80F629DA395B}"/>
              </a:ext>
            </a:extLst>
          </p:cNvPr>
          <p:cNvPicPr>
            <a:picLocks noChangeAspect="1"/>
          </p:cNvPicPr>
          <p:nvPr/>
        </p:nvPicPr>
        <p:blipFill>
          <a:blip r:embed="rId8"/>
          <a:stretch>
            <a:fillRect/>
          </a:stretch>
        </p:blipFill>
        <p:spPr>
          <a:xfrm>
            <a:off x="1322985" y="3820642"/>
            <a:ext cx="1381125" cy="457200"/>
          </a:xfrm>
          <a:prstGeom prst="rect">
            <a:avLst/>
          </a:prstGeom>
        </p:spPr>
      </p:pic>
      <p:pic>
        <p:nvPicPr>
          <p:cNvPr id="18" name="Picture 10">
            <a:extLst>
              <a:ext uri="{FF2B5EF4-FFF2-40B4-BE49-F238E27FC236}">
                <a16:creationId xmlns:a16="http://schemas.microsoft.com/office/drawing/2014/main" id="{A59CEB39-B65D-4784-9142-4FCA6224F0A1}"/>
              </a:ext>
            </a:extLst>
          </p:cNvPr>
          <p:cNvPicPr>
            <a:picLocks noChangeAspect="1"/>
          </p:cNvPicPr>
          <p:nvPr/>
        </p:nvPicPr>
        <p:blipFill>
          <a:blip r:embed="rId9"/>
          <a:stretch>
            <a:fillRect/>
          </a:stretch>
        </p:blipFill>
        <p:spPr>
          <a:xfrm>
            <a:off x="2958095" y="3906367"/>
            <a:ext cx="1504950" cy="285750"/>
          </a:xfrm>
          <a:prstGeom prst="rect">
            <a:avLst/>
          </a:prstGeom>
        </p:spPr>
      </p:pic>
      <p:pic>
        <p:nvPicPr>
          <p:cNvPr id="19" name="Picture 11">
            <a:extLst>
              <a:ext uri="{FF2B5EF4-FFF2-40B4-BE49-F238E27FC236}">
                <a16:creationId xmlns:a16="http://schemas.microsoft.com/office/drawing/2014/main" id="{F32AADF7-284C-4A09-BE19-BB1522B1250F}"/>
              </a:ext>
            </a:extLst>
          </p:cNvPr>
          <p:cNvPicPr>
            <a:picLocks noChangeAspect="1"/>
          </p:cNvPicPr>
          <p:nvPr/>
        </p:nvPicPr>
        <p:blipFill>
          <a:blip r:embed="rId10"/>
          <a:stretch>
            <a:fillRect/>
          </a:stretch>
        </p:blipFill>
        <p:spPr>
          <a:xfrm>
            <a:off x="4588667" y="3906367"/>
            <a:ext cx="2124075" cy="400050"/>
          </a:xfrm>
          <a:prstGeom prst="rect">
            <a:avLst/>
          </a:prstGeom>
        </p:spPr>
      </p:pic>
      <p:pic>
        <p:nvPicPr>
          <p:cNvPr id="20" name="Picture 13">
            <a:extLst>
              <a:ext uri="{FF2B5EF4-FFF2-40B4-BE49-F238E27FC236}">
                <a16:creationId xmlns:a16="http://schemas.microsoft.com/office/drawing/2014/main" id="{8A503DD4-B63F-4497-B4ED-1BB830186746}"/>
              </a:ext>
            </a:extLst>
          </p:cNvPr>
          <p:cNvPicPr>
            <a:picLocks noChangeAspect="1"/>
          </p:cNvPicPr>
          <p:nvPr/>
        </p:nvPicPr>
        <p:blipFill>
          <a:blip r:embed="rId11"/>
          <a:stretch>
            <a:fillRect/>
          </a:stretch>
        </p:blipFill>
        <p:spPr>
          <a:xfrm>
            <a:off x="1322985" y="5272902"/>
            <a:ext cx="1419225" cy="533400"/>
          </a:xfrm>
          <a:prstGeom prst="rect">
            <a:avLst/>
          </a:prstGeom>
        </p:spPr>
      </p:pic>
      <p:pic>
        <p:nvPicPr>
          <p:cNvPr id="21" name="Picture 14">
            <a:extLst>
              <a:ext uri="{FF2B5EF4-FFF2-40B4-BE49-F238E27FC236}">
                <a16:creationId xmlns:a16="http://schemas.microsoft.com/office/drawing/2014/main" id="{FE5E21C3-B6F0-4A62-BBAD-314B2E3F1802}"/>
              </a:ext>
            </a:extLst>
          </p:cNvPr>
          <p:cNvPicPr>
            <a:picLocks noChangeAspect="1"/>
          </p:cNvPicPr>
          <p:nvPr/>
        </p:nvPicPr>
        <p:blipFill>
          <a:blip r:embed="rId12"/>
          <a:stretch>
            <a:fillRect/>
          </a:stretch>
        </p:blipFill>
        <p:spPr>
          <a:xfrm>
            <a:off x="2958095" y="5330052"/>
            <a:ext cx="1495425" cy="476250"/>
          </a:xfrm>
          <a:prstGeom prst="rect">
            <a:avLst/>
          </a:prstGeom>
        </p:spPr>
      </p:pic>
      <p:pic>
        <p:nvPicPr>
          <p:cNvPr id="22" name="Picture 15">
            <a:extLst>
              <a:ext uri="{FF2B5EF4-FFF2-40B4-BE49-F238E27FC236}">
                <a16:creationId xmlns:a16="http://schemas.microsoft.com/office/drawing/2014/main" id="{B036FC39-2496-473F-924A-0635A2B94307}"/>
              </a:ext>
            </a:extLst>
          </p:cNvPr>
          <p:cNvPicPr>
            <a:picLocks noChangeAspect="1"/>
          </p:cNvPicPr>
          <p:nvPr/>
        </p:nvPicPr>
        <p:blipFill>
          <a:blip r:embed="rId13"/>
          <a:stretch>
            <a:fillRect/>
          </a:stretch>
        </p:blipFill>
        <p:spPr>
          <a:xfrm>
            <a:off x="4652246" y="5272902"/>
            <a:ext cx="1466850" cy="542925"/>
          </a:xfrm>
          <a:prstGeom prst="rect">
            <a:avLst/>
          </a:prstGeom>
        </p:spPr>
      </p:pic>
      <p:pic>
        <p:nvPicPr>
          <p:cNvPr id="23" name="Picture 16">
            <a:extLst>
              <a:ext uri="{FF2B5EF4-FFF2-40B4-BE49-F238E27FC236}">
                <a16:creationId xmlns:a16="http://schemas.microsoft.com/office/drawing/2014/main" id="{E9ED582C-7F11-4D41-874D-CC54BECB78A7}"/>
              </a:ext>
            </a:extLst>
          </p:cNvPr>
          <p:cNvPicPr>
            <a:picLocks noChangeAspect="1"/>
          </p:cNvPicPr>
          <p:nvPr/>
        </p:nvPicPr>
        <p:blipFill>
          <a:blip r:embed="rId14"/>
          <a:stretch>
            <a:fillRect/>
          </a:stretch>
        </p:blipFill>
        <p:spPr>
          <a:xfrm>
            <a:off x="6597375" y="5032650"/>
            <a:ext cx="723900" cy="866775"/>
          </a:xfrm>
          <a:prstGeom prst="rect">
            <a:avLst/>
          </a:prstGeom>
        </p:spPr>
      </p:pic>
      <p:pic>
        <p:nvPicPr>
          <p:cNvPr id="24" name="Picture 17">
            <a:extLst>
              <a:ext uri="{FF2B5EF4-FFF2-40B4-BE49-F238E27FC236}">
                <a16:creationId xmlns:a16="http://schemas.microsoft.com/office/drawing/2014/main" id="{4508BD42-524F-4B8D-B54A-4C375F9EDE35}"/>
              </a:ext>
            </a:extLst>
          </p:cNvPr>
          <p:cNvPicPr>
            <a:picLocks noChangeAspect="1"/>
          </p:cNvPicPr>
          <p:nvPr/>
        </p:nvPicPr>
        <p:blipFill>
          <a:blip r:embed="rId15"/>
          <a:stretch>
            <a:fillRect/>
          </a:stretch>
        </p:blipFill>
        <p:spPr>
          <a:xfrm>
            <a:off x="6918349" y="3882554"/>
            <a:ext cx="1181100" cy="447675"/>
          </a:xfrm>
          <a:prstGeom prst="rect">
            <a:avLst/>
          </a:prstGeom>
        </p:spPr>
      </p:pic>
      <p:sp>
        <p:nvSpPr>
          <p:cNvPr id="25" name="Rectangle 18">
            <a:extLst>
              <a:ext uri="{FF2B5EF4-FFF2-40B4-BE49-F238E27FC236}">
                <a16:creationId xmlns:a16="http://schemas.microsoft.com/office/drawing/2014/main" id="{6383D7EB-7BB3-43AC-AE6A-CA4A980E6D39}"/>
              </a:ext>
            </a:extLst>
          </p:cNvPr>
          <p:cNvSpPr/>
          <p:nvPr/>
        </p:nvSpPr>
        <p:spPr>
          <a:xfrm>
            <a:off x="1069000" y="820689"/>
            <a:ext cx="7647955" cy="9709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0">
            <a:extLst>
              <a:ext uri="{FF2B5EF4-FFF2-40B4-BE49-F238E27FC236}">
                <a16:creationId xmlns:a16="http://schemas.microsoft.com/office/drawing/2014/main" id="{53D8A15D-F3EB-473B-9B23-011E7A5F859C}"/>
              </a:ext>
            </a:extLst>
          </p:cNvPr>
          <p:cNvSpPr/>
          <p:nvPr/>
        </p:nvSpPr>
        <p:spPr>
          <a:xfrm>
            <a:off x="1068999" y="2242498"/>
            <a:ext cx="7647955" cy="9709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1">
            <a:extLst>
              <a:ext uri="{FF2B5EF4-FFF2-40B4-BE49-F238E27FC236}">
                <a16:creationId xmlns:a16="http://schemas.microsoft.com/office/drawing/2014/main" id="{F072CC9A-9653-41BD-9225-5A62C91605B4}"/>
              </a:ext>
            </a:extLst>
          </p:cNvPr>
          <p:cNvSpPr/>
          <p:nvPr/>
        </p:nvSpPr>
        <p:spPr>
          <a:xfrm>
            <a:off x="1068998" y="3637574"/>
            <a:ext cx="7647955" cy="9709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2">
            <a:extLst>
              <a:ext uri="{FF2B5EF4-FFF2-40B4-BE49-F238E27FC236}">
                <a16:creationId xmlns:a16="http://schemas.microsoft.com/office/drawing/2014/main" id="{0496A0F2-AF8C-46AF-9B37-8B77877665AF}"/>
              </a:ext>
            </a:extLst>
          </p:cNvPr>
          <p:cNvSpPr/>
          <p:nvPr/>
        </p:nvSpPr>
        <p:spPr>
          <a:xfrm>
            <a:off x="1107589" y="5050310"/>
            <a:ext cx="7647955" cy="8491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 descr="Image result for free offer icon">
            <a:extLst>
              <a:ext uri="{FF2B5EF4-FFF2-40B4-BE49-F238E27FC236}">
                <a16:creationId xmlns:a16="http://schemas.microsoft.com/office/drawing/2014/main" id="{31D13BA9-371E-4D39-8BEB-F81648FE603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42739" y="1136950"/>
            <a:ext cx="410395" cy="4103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free offer icon">
            <a:extLst>
              <a:ext uri="{FF2B5EF4-FFF2-40B4-BE49-F238E27FC236}">
                <a16:creationId xmlns:a16="http://schemas.microsoft.com/office/drawing/2014/main" id="{A74AFDD7-803A-466C-95F9-A3D158FCE9F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98912" y="1302425"/>
            <a:ext cx="410395" cy="41039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free offer icon">
            <a:extLst>
              <a:ext uri="{FF2B5EF4-FFF2-40B4-BE49-F238E27FC236}">
                <a16:creationId xmlns:a16="http://schemas.microsoft.com/office/drawing/2014/main" id="{F4980A6A-801B-4E72-A526-9B1BC45BC68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87969" y="2744567"/>
            <a:ext cx="410395" cy="41039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free offer icon">
            <a:extLst>
              <a:ext uri="{FF2B5EF4-FFF2-40B4-BE49-F238E27FC236}">
                <a16:creationId xmlns:a16="http://schemas.microsoft.com/office/drawing/2014/main" id="{A42A4E43-A9E3-4633-BA4A-5C161B6B547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14851" y="4090040"/>
            <a:ext cx="410395" cy="41039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free offer icon">
            <a:extLst>
              <a:ext uri="{FF2B5EF4-FFF2-40B4-BE49-F238E27FC236}">
                <a16:creationId xmlns:a16="http://schemas.microsoft.com/office/drawing/2014/main" id="{0C2A1456-7A97-4789-A446-5F1C1CA91AE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950620" y="4099814"/>
            <a:ext cx="410395" cy="410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72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483768" y="692696"/>
            <a:ext cx="6504403" cy="4871080"/>
          </a:xfrm>
          <a:prstGeom prst="rect">
            <a:avLst/>
          </a:prstGeom>
          <a:noFill/>
          <a:ln w="9525">
            <a:noFill/>
            <a:miter lim="800000"/>
            <a:headEnd/>
            <a:tailEnd/>
          </a:ln>
        </p:spPr>
      </p:pic>
      <p:sp>
        <p:nvSpPr>
          <p:cNvPr id="5" name="CaixaDeTexto 4"/>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NO-SQL – Orientado a Documentos</a:t>
            </a:r>
          </a:p>
        </p:txBody>
      </p:sp>
    </p:spTree>
    <p:extLst>
      <p:ext uri="{BB962C8B-B14F-4D97-AF65-F5344CB8AC3E}">
        <p14:creationId xmlns:p14="http://schemas.microsoft.com/office/powerpoint/2010/main" val="1206049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24000" y="116632"/>
            <a:ext cx="4932040" cy="461665"/>
          </a:xfrm>
          <a:prstGeom prst="rect">
            <a:avLst/>
          </a:prstGeom>
          <a:noFill/>
        </p:spPr>
        <p:txBody>
          <a:bodyPr wrap="square" rtlCol="0">
            <a:spAutoFit/>
          </a:bodyPr>
          <a:lstStyle/>
          <a:p>
            <a:r>
              <a:rPr lang="pt-BR" sz="2400" dirty="0">
                <a:solidFill>
                  <a:schemeClr val="bg2"/>
                </a:solidFill>
              </a:rPr>
              <a:t>No SQL – Orientado a Documentos</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5016758"/>
          </a:xfrm>
          <a:prstGeom prst="rect">
            <a:avLst/>
          </a:prstGeom>
          <a:solidFill>
            <a:schemeClr val="tx1"/>
          </a:solidFill>
        </p:spPr>
        <p:txBody>
          <a:bodyPr wrap="square" rtlCol="0">
            <a:spAutoFit/>
          </a:bodyPr>
          <a:lstStyle/>
          <a:p>
            <a:r>
              <a:rPr lang="pt-BR" sz="2000" i="0" dirty="0">
                <a:solidFill>
                  <a:schemeClr val="bg2"/>
                </a:solidFill>
              </a:rPr>
              <a:t>Banco de Dados Orientados a Documentos</a:t>
            </a:r>
          </a:p>
          <a:p>
            <a:endParaRPr lang="pt-BR" sz="2000" b="0" i="0" dirty="0">
              <a:solidFill>
                <a:schemeClr val="bg2"/>
              </a:solidFill>
            </a:endParaRPr>
          </a:p>
          <a:p>
            <a:r>
              <a:rPr lang="pt-BR" sz="2000" b="0" i="0" dirty="0">
                <a:solidFill>
                  <a:schemeClr val="bg2"/>
                </a:solidFill>
              </a:rPr>
              <a:t>Documentos são a unidade básica neste tipo de tecnologia de armazenamento de dados. Conceitualmente, torna-se possível comparar esses dados naturalmente não estruturados de maneira análoga ao que é feito nas </a:t>
            </a:r>
            <a:r>
              <a:rPr lang="pt-BR" sz="2000" b="0" i="0" dirty="0" err="1">
                <a:solidFill>
                  <a:schemeClr val="bg2"/>
                </a:solidFill>
              </a:rPr>
              <a:t>tuplas</a:t>
            </a:r>
            <a:r>
              <a:rPr lang="pt-BR" sz="2000" b="0" i="0" dirty="0">
                <a:solidFill>
                  <a:schemeClr val="bg2"/>
                </a:solidFill>
              </a:rPr>
              <a:t> das tabelas relacionais.</a:t>
            </a:r>
          </a:p>
          <a:p>
            <a:endParaRPr lang="pt-BR" sz="2000" b="0" i="0" dirty="0">
              <a:solidFill>
                <a:schemeClr val="bg2"/>
              </a:solidFill>
            </a:endParaRPr>
          </a:p>
          <a:p>
            <a:r>
              <a:rPr lang="pt-BR" sz="2000" b="0" i="0" dirty="0">
                <a:solidFill>
                  <a:schemeClr val="bg2"/>
                </a:solidFill>
              </a:rPr>
              <a:t>Mesmo existindo um paralelo com as linhas do modelo relacional, um documento possui, por definição, uma estrutura flexível. Assim, não está presa à existência de colunas pré-definidas ou de estruturas de dados convencionais.</a:t>
            </a:r>
          </a:p>
          <a:p>
            <a:endParaRPr lang="pt-BR" sz="2000" b="0" i="0" dirty="0">
              <a:solidFill>
                <a:schemeClr val="bg2"/>
              </a:solidFill>
            </a:endParaRPr>
          </a:p>
          <a:p>
            <a:r>
              <a:rPr lang="pt-BR" sz="2000" b="0" i="0" dirty="0">
                <a:solidFill>
                  <a:schemeClr val="bg2"/>
                </a:solidFill>
              </a:rPr>
              <a:t>Do ponto de vista prático, isto significa que inúmeros documentos vinculados a uma mesma coleção podem contar com formatos variáveis.</a:t>
            </a:r>
          </a:p>
          <a:p>
            <a:endParaRPr lang="pt-BR" sz="2000" b="0" i="0" dirty="0">
              <a:solidFill>
                <a:schemeClr val="bg2"/>
              </a:solidFill>
            </a:endParaRPr>
          </a:p>
          <a:p>
            <a:r>
              <a:rPr lang="pt-BR" sz="2000" b="0" i="0" dirty="0">
                <a:solidFill>
                  <a:schemeClr val="bg2"/>
                </a:solidFill>
              </a:rPr>
              <a:t>Muitas das soluções orientadas a documento fazem uso do padrão JSON (</a:t>
            </a:r>
            <a:r>
              <a:rPr lang="pt-BR" sz="2000" b="0" i="0" dirty="0" err="1">
                <a:solidFill>
                  <a:schemeClr val="bg2"/>
                </a:solidFill>
              </a:rPr>
              <a:t>JavaScript</a:t>
            </a:r>
            <a:r>
              <a:rPr lang="pt-BR" sz="2000" b="0" i="0" dirty="0">
                <a:solidFill>
                  <a:schemeClr val="bg2"/>
                </a:solidFill>
              </a:rPr>
              <a:t> </a:t>
            </a:r>
            <a:r>
              <a:rPr lang="pt-BR" sz="2000" b="0" i="0" dirty="0" err="1">
                <a:solidFill>
                  <a:schemeClr val="bg2"/>
                </a:solidFill>
              </a:rPr>
              <a:t>Object</a:t>
            </a:r>
            <a:r>
              <a:rPr lang="pt-BR" sz="2000" b="0" i="0" dirty="0">
                <a:solidFill>
                  <a:schemeClr val="bg2"/>
                </a:solidFill>
              </a:rPr>
              <a:t> </a:t>
            </a:r>
            <a:r>
              <a:rPr lang="pt-BR" sz="2000" b="0" i="0" dirty="0" err="1">
                <a:solidFill>
                  <a:schemeClr val="bg2"/>
                </a:solidFill>
              </a:rPr>
              <a:t>Notation</a:t>
            </a:r>
            <a:r>
              <a:rPr lang="pt-BR" sz="2000" b="0" i="0" dirty="0">
                <a:solidFill>
                  <a:schemeClr val="bg2"/>
                </a:solidFill>
              </a:rPr>
              <a:t>) para o armazenamento de dados. </a:t>
            </a:r>
          </a:p>
        </p:txBody>
      </p:sp>
    </p:spTree>
    <p:extLst>
      <p:ext uri="{BB962C8B-B14F-4D97-AF65-F5344CB8AC3E}">
        <p14:creationId xmlns:p14="http://schemas.microsoft.com/office/powerpoint/2010/main" val="2960894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i="0" dirty="0">
                <a:solidFill>
                  <a:schemeClr val="bg2"/>
                </a:solidFill>
              </a:rPr>
              <a:t>NO SQL</a:t>
            </a:r>
          </a:p>
        </p:txBody>
      </p:sp>
      <p:pic>
        <p:nvPicPr>
          <p:cNvPr id="3" name="Imagem 2">
            <a:extLst>
              <a:ext uri="{FF2B5EF4-FFF2-40B4-BE49-F238E27FC236}">
                <a16:creationId xmlns:a16="http://schemas.microsoft.com/office/drawing/2014/main" id="{F38131F4-4B8E-48B7-8AD4-61FB89778FD9}"/>
              </a:ext>
            </a:extLst>
          </p:cNvPr>
          <p:cNvPicPr>
            <a:picLocks noChangeAspect="1"/>
          </p:cNvPicPr>
          <p:nvPr/>
        </p:nvPicPr>
        <p:blipFill>
          <a:blip r:embed="rId2"/>
          <a:stretch>
            <a:fillRect/>
          </a:stretch>
        </p:blipFill>
        <p:spPr>
          <a:xfrm>
            <a:off x="1259632" y="1119187"/>
            <a:ext cx="7610475" cy="4619625"/>
          </a:xfrm>
          <a:prstGeom prst="rect">
            <a:avLst/>
          </a:prstGeom>
        </p:spPr>
      </p:pic>
      <p:sp>
        <p:nvSpPr>
          <p:cNvPr id="4" name="Rectangle 3">
            <a:extLst>
              <a:ext uri="{FF2B5EF4-FFF2-40B4-BE49-F238E27FC236}">
                <a16:creationId xmlns:a16="http://schemas.microsoft.com/office/drawing/2014/main" id="{96F21144-8BF7-49D7-9720-06441C5ADB04}"/>
              </a:ext>
            </a:extLst>
          </p:cNvPr>
          <p:cNvSpPr txBox="1">
            <a:spLocks noChangeArrowheads="1"/>
          </p:cNvSpPr>
          <p:nvPr/>
        </p:nvSpPr>
        <p:spPr>
          <a:xfrm>
            <a:off x="0" y="784225"/>
            <a:ext cx="8610600" cy="4724400"/>
          </a:xfrm>
          <a:prstGeom prst="rect">
            <a:avLst/>
          </a:prstGeom>
        </p:spPr>
        <p:txBody>
          <a:bodyPr>
            <a:normAutofit/>
          </a:bodyPr>
          <a:lst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a:lstStyle>
          <a:p>
            <a:r>
              <a:rPr lang="pt-BR" altLang="pt-BR" sz="2000" kern="0" dirty="0"/>
              <a:t>Queremos SQL, mas não transacionais...</a:t>
            </a:r>
          </a:p>
        </p:txBody>
      </p:sp>
    </p:spTree>
    <p:extLst>
      <p:ext uri="{BB962C8B-B14F-4D97-AF65-F5344CB8AC3E}">
        <p14:creationId xmlns:p14="http://schemas.microsoft.com/office/powerpoint/2010/main" val="245674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24000" y="116632"/>
            <a:ext cx="4932040" cy="461665"/>
          </a:xfrm>
          <a:prstGeom prst="rect">
            <a:avLst/>
          </a:prstGeom>
          <a:noFill/>
        </p:spPr>
        <p:txBody>
          <a:bodyPr wrap="square" rtlCol="0">
            <a:spAutoFit/>
          </a:bodyPr>
          <a:lstStyle/>
          <a:p>
            <a:r>
              <a:rPr lang="pt-BR" sz="2400" dirty="0">
                <a:solidFill>
                  <a:schemeClr val="bg2"/>
                </a:solidFill>
              </a:rPr>
              <a:t>No SQL – Orientado a Documentos</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707886"/>
          </a:xfrm>
          <a:prstGeom prst="rect">
            <a:avLst/>
          </a:prstGeom>
          <a:noFill/>
        </p:spPr>
        <p:txBody>
          <a:bodyPr wrap="square" rtlCol="0">
            <a:spAutoFit/>
          </a:bodyPr>
          <a:lstStyle/>
          <a:p>
            <a:r>
              <a:rPr lang="pt-BR" sz="2000" i="0" dirty="0">
                <a:solidFill>
                  <a:schemeClr val="bg2"/>
                </a:solidFill>
              </a:rPr>
              <a:t>Banco de Dados Orientados a Documentos - JSON</a:t>
            </a:r>
          </a:p>
          <a:p>
            <a:endParaRPr lang="pt-BR" sz="2000" b="0" i="0" dirty="0">
              <a:solidFill>
                <a:schemeClr val="bg2"/>
              </a:solidFill>
            </a:endParaRPr>
          </a:p>
        </p:txBody>
      </p:sp>
      <p:pic>
        <p:nvPicPr>
          <p:cNvPr id="3074" name="Picture 2" descr="Resultado de imagem para estrutura de dados json">
            <a:extLst>
              <a:ext uri="{FF2B5EF4-FFF2-40B4-BE49-F238E27FC236}">
                <a16:creationId xmlns:a16="http://schemas.microsoft.com/office/drawing/2014/main" id="{5789C8F2-D71C-4149-82D4-7D77B7406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616606"/>
            <a:ext cx="8724464" cy="3720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226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24000" y="116632"/>
            <a:ext cx="4932040" cy="461665"/>
          </a:xfrm>
          <a:prstGeom prst="rect">
            <a:avLst/>
          </a:prstGeom>
          <a:noFill/>
        </p:spPr>
        <p:txBody>
          <a:bodyPr wrap="square" rtlCol="0">
            <a:spAutoFit/>
          </a:bodyPr>
          <a:lstStyle/>
          <a:p>
            <a:r>
              <a:rPr lang="pt-BR" sz="2400" dirty="0">
                <a:solidFill>
                  <a:schemeClr val="bg2"/>
                </a:solidFill>
              </a:rPr>
              <a:t>No SQL – Orientado a Documentos</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707886"/>
          </a:xfrm>
          <a:prstGeom prst="rect">
            <a:avLst/>
          </a:prstGeom>
          <a:noFill/>
        </p:spPr>
        <p:txBody>
          <a:bodyPr wrap="square" rtlCol="0">
            <a:spAutoFit/>
          </a:bodyPr>
          <a:lstStyle/>
          <a:p>
            <a:r>
              <a:rPr lang="pt-BR" sz="2000" i="0" dirty="0">
                <a:solidFill>
                  <a:schemeClr val="bg2"/>
                </a:solidFill>
              </a:rPr>
              <a:t>Banco de Dados Orientados a Documentos - Tecnologias</a:t>
            </a:r>
          </a:p>
          <a:p>
            <a:endParaRPr lang="pt-BR" sz="2000" b="0" i="0" dirty="0">
              <a:solidFill>
                <a:schemeClr val="bg2"/>
              </a:solidFill>
            </a:endParaRPr>
          </a:p>
        </p:txBody>
      </p:sp>
      <p:pic>
        <p:nvPicPr>
          <p:cNvPr id="4" name="Imagem 3">
            <a:extLst>
              <a:ext uri="{FF2B5EF4-FFF2-40B4-BE49-F238E27FC236}">
                <a16:creationId xmlns:a16="http://schemas.microsoft.com/office/drawing/2014/main" id="{5B8745FB-5241-4384-94CE-709D973F2989}"/>
              </a:ext>
            </a:extLst>
          </p:cNvPr>
          <p:cNvPicPr>
            <a:picLocks noChangeAspect="1"/>
          </p:cNvPicPr>
          <p:nvPr/>
        </p:nvPicPr>
        <p:blipFill>
          <a:blip r:embed="rId2"/>
          <a:stretch>
            <a:fillRect/>
          </a:stretch>
        </p:blipFill>
        <p:spPr>
          <a:xfrm>
            <a:off x="467545" y="1489911"/>
            <a:ext cx="2160240" cy="766324"/>
          </a:xfrm>
          <a:prstGeom prst="rect">
            <a:avLst/>
          </a:prstGeom>
        </p:spPr>
      </p:pic>
      <p:pic>
        <p:nvPicPr>
          <p:cNvPr id="5" name="Imagem 4">
            <a:extLst>
              <a:ext uri="{FF2B5EF4-FFF2-40B4-BE49-F238E27FC236}">
                <a16:creationId xmlns:a16="http://schemas.microsoft.com/office/drawing/2014/main" id="{CBC1A77B-47DD-417F-AECD-E468D2B7BC2F}"/>
              </a:ext>
            </a:extLst>
          </p:cNvPr>
          <p:cNvPicPr>
            <a:picLocks noChangeAspect="1"/>
          </p:cNvPicPr>
          <p:nvPr/>
        </p:nvPicPr>
        <p:blipFill>
          <a:blip r:embed="rId3"/>
          <a:stretch>
            <a:fillRect/>
          </a:stretch>
        </p:blipFill>
        <p:spPr>
          <a:xfrm>
            <a:off x="3095836" y="1566858"/>
            <a:ext cx="2592288" cy="650007"/>
          </a:xfrm>
          <a:prstGeom prst="rect">
            <a:avLst/>
          </a:prstGeom>
        </p:spPr>
      </p:pic>
      <p:pic>
        <p:nvPicPr>
          <p:cNvPr id="6" name="Imagem 5">
            <a:extLst>
              <a:ext uri="{FF2B5EF4-FFF2-40B4-BE49-F238E27FC236}">
                <a16:creationId xmlns:a16="http://schemas.microsoft.com/office/drawing/2014/main" id="{718DED86-C8AF-4E36-9A3B-0D3F822FDFCB}"/>
              </a:ext>
            </a:extLst>
          </p:cNvPr>
          <p:cNvPicPr>
            <a:picLocks noChangeAspect="1"/>
          </p:cNvPicPr>
          <p:nvPr/>
        </p:nvPicPr>
        <p:blipFill>
          <a:blip r:embed="rId4"/>
          <a:stretch>
            <a:fillRect/>
          </a:stretch>
        </p:blipFill>
        <p:spPr>
          <a:xfrm>
            <a:off x="6300192" y="1429873"/>
            <a:ext cx="2304256" cy="786992"/>
          </a:xfrm>
          <a:prstGeom prst="rect">
            <a:avLst/>
          </a:prstGeom>
        </p:spPr>
      </p:pic>
      <p:pic>
        <p:nvPicPr>
          <p:cNvPr id="8" name="Imagem 7">
            <a:extLst>
              <a:ext uri="{FF2B5EF4-FFF2-40B4-BE49-F238E27FC236}">
                <a16:creationId xmlns:a16="http://schemas.microsoft.com/office/drawing/2014/main" id="{5E61C99F-9B76-4374-9607-AE37FCE27247}"/>
              </a:ext>
            </a:extLst>
          </p:cNvPr>
          <p:cNvPicPr>
            <a:picLocks noChangeAspect="1"/>
          </p:cNvPicPr>
          <p:nvPr/>
        </p:nvPicPr>
        <p:blipFill>
          <a:blip r:embed="rId5"/>
          <a:stretch>
            <a:fillRect/>
          </a:stretch>
        </p:blipFill>
        <p:spPr>
          <a:xfrm>
            <a:off x="4908040" y="2875003"/>
            <a:ext cx="3129558" cy="1595461"/>
          </a:xfrm>
          <a:prstGeom prst="rect">
            <a:avLst/>
          </a:prstGeom>
        </p:spPr>
      </p:pic>
      <p:sp>
        <p:nvSpPr>
          <p:cNvPr id="9" name="Retângulo 8">
            <a:extLst>
              <a:ext uri="{FF2B5EF4-FFF2-40B4-BE49-F238E27FC236}">
                <a16:creationId xmlns:a16="http://schemas.microsoft.com/office/drawing/2014/main" id="{DEB538DB-886F-420B-A5A7-9608D7A454F8}"/>
              </a:ext>
            </a:extLst>
          </p:cNvPr>
          <p:cNvSpPr/>
          <p:nvPr/>
        </p:nvSpPr>
        <p:spPr>
          <a:xfrm>
            <a:off x="1763688" y="4748951"/>
            <a:ext cx="5839533" cy="1200329"/>
          </a:xfrm>
          <a:prstGeom prst="rect">
            <a:avLst/>
          </a:prstGeom>
        </p:spPr>
        <p:txBody>
          <a:bodyPr wrap="square">
            <a:spAutoFit/>
          </a:bodyPr>
          <a:lstStyle/>
          <a:p>
            <a:r>
              <a:rPr lang="pt-BR" dirty="0">
                <a:solidFill>
                  <a:schemeClr val="bg2"/>
                </a:solidFill>
                <a:latin typeface="inherit"/>
              </a:rPr>
              <a:t>Baseado em Documentos (</a:t>
            </a:r>
            <a:r>
              <a:rPr lang="pt-BR" dirty="0" err="1">
                <a:solidFill>
                  <a:schemeClr val="bg2"/>
                </a:solidFill>
                <a:latin typeface="inherit"/>
              </a:rPr>
              <a:t>Document</a:t>
            </a:r>
            <a:r>
              <a:rPr lang="pt-BR" dirty="0">
                <a:solidFill>
                  <a:schemeClr val="bg2"/>
                </a:solidFill>
                <a:latin typeface="inherit"/>
              </a:rPr>
              <a:t> </a:t>
            </a:r>
            <a:r>
              <a:rPr lang="pt-BR" dirty="0" err="1">
                <a:solidFill>
                  <a:schemeClr val="bg2"/>
                </a:solidFill>
                <a:latin typeface="inherit"/>
              </a:rPr>
              <a:t>Stores</a:t>
            </a:r>
            <a:r>
              <a:rPr lang="pt-BR" dirty="0">
                <a:solidFill>
                  <a:schemeClr val="bg2"/>
                </a:solidFill>
                <a:latin typeface="inherit"/>
              </a:rPr>
              <a:t>):</a:t>
            </a:r>
            <a:r>
              <a:rPr lang="pt-BR" b="0" i="0" dirty="0">
                <a:solidFill>
                  <a:schemeClr val="bg2"/>
                </a:solidFill>
                <a:latin typeface="Source Serif Pro"/>
              </a:rPr>
              <a:t> </a:t>
            </a:r>
            <a:r>
              <a:rPr lang="pt-BR" b="0" i="0" dirty="0" err="1">
                <a:solidFill>
                  <a:schemeClr val="bg2"/>
                </a:solidFill>
                <a:latin typeface="Source Serif Pro"/>
              </a:rPr>
              <a:t>MongoDB</a:t>
            </a:r>
            <a:r>
              <a:rPr lang="pt-BR" b="0" i="0" dirty="0">
                <a:solidFill>
                  <a:schemeClr val="bg2"/>
                </a:solidFill>
                <a:latin typeface="Source Serif Pro"/>
              </a:rPr>
              <a:t>, </a:t>
            </a:r>
            <a:r>
              <a:rPr lang="pt-BR" b="0" i="0" dirty="0" err="1">
                <a:solidFill>
                  <a:schemeClr val="bg2"/>
                </a:solidFill>
                <a:latin typeface="Source Serif Pro"/>
              </a:rPr>
              <a:t>CouchDB</a:t>
            </a:r>
            <a:r>
              <a:rPr lang="pt-BR" b="0" i="0" dirty="0">
                <a:solidFill>
                  <a:schemeClr val="bg2"/>
                </a:solidFill>
                <a:latin typeface="Source Serif Pro"/>
              </a:rPr>
              <a:t>, </a:t>
            </a:r>
            <a:r>
              <a:rPr lang="pt-BR" b="0" i="0" dirty="0" err="1">
                <a:solidFill>
                  <a:schemeClr val="bg2"/>
                </a:solidFill>
                <a:latin typeface="Source Serif Pro"/>
              </a:rPr>
              <a:t>BigCouch</a:t>
            </a:r>
            <a:r>
              <a:rPr lang="pt-BR" b="0" i="0" dirty="0">
                <a:solidFill>
                  <a:schemeClr val="bg2"/>
                </a:solidFill>
                <a:latin typeface="Source Serif Pro"/>
              </a:rPr>
              <a:t>, </a:t>
            </a:r>
            <a:r>
              <a:rPr lang="pt-BR" b="0" i="0" dirty="0" err="1">
                <a:solidFill>
                  <a:schemeClr val="bg2"/>
                </a:solidFill>
                <a:latin typeface="Source Serif Pro"/>
              </a:rPr>
              <a:t>RavenDB</a:t>
            </a:r>
            <a:r>
              <a:rPr lang="pt-BR" b="0" i="0" dirty="0">
                <a:solidFill>
                  <a:schemeClr val="bg2"/>
                </a:solidFill>
                <a:latin typeface="Source Serif Pro"/>
              </a:rPr>
              <a:t>, </a:t>
            </a:r>
            <a:r>
              <a:rPr lang="pt-BR" b="0" i="0" dirty="0" err="1">
                <a:solidFill>
                  <a:schemeClr val="bg2"/>
                </a:solidFill>
                <a:latin typeface="Source Serif Pro"/>
              </a:rPr>
              <a:t>Clusterpoint</a:t>
            </a:r>
            <a:r>
              <a:rPr lang="pt-BR" b="0" i="0" dirty="0">
                <a:solidFill>
                  <a:schemeClr val="bg2"/>
                </a:solidFill>
                <a:latin typeface="Source Serif Pro"/>
              </a:rPr>
              <a:t> Server, </a:t>
            </a:r>
            <a:r>
              <a:rPr lang="pt-BR" b="0" i="0" dirty="0" err="1">
                <a:solidFill>
                  <a:schemeClr val="bg2"/>
                </a:solidFill>
                <a:latin typeface="Source Serif Pro"/>
              </a:rPr>
              <a:t>ThruDB</a:t>
            </a:r>
            <a:r>
              <a:rPr lang="pt-BR" b="0" i="0" dirty="0">
                <a:solidFill>
                  <a:schemeClr val="bg2"/>
                </a:solidFill>
                <a:latin typeface="Source Serif Pro"/>
              </a:rPr>
              <a:t>, </a:t>
            </a:r>
            <a:r>
              <a:rPr lang="pt-BR" b="0" i="0" dirty="0" err="1">
                <a:solidFill>
                  <a:schemeClr val="bg2"/>
                </a:solidFill>
                <a:latin typeface="Source Serif Pro"/>
              </a:rPr>
              <a:t>TerraStore</a:t>
            </a:r>
            <a:r>
              <a:rPr lang="pt-BR" b="0" i="0" dirty="0">
                <a:solidFill>
                  <a:schemeClr val="bg2"/>
                </a:solidFill>
                <a:latin typeface="Source Serif Pro"/>
              </a:rPr>
              <a:t>, </a:t>
            </a:r>
            <a:r>
              <a:rPr lang="pt-BR" b="0" i="0" dirty="0" err="1">
                <a:solidFill>
                  <a:schemeClr val="bg2"/>
                </a:solidFill>
                <a:latin typeface="Source Serif Pro"/>
              </a:rPr>
              <a:t>RaptorDB</a:t>
            </a:r>
            <a:r>
              <a:rPr lang="pt-BR" b="0" i="0" dirty="0">
                <a:solidFill>
                  <a:schemeClr val="bg2"/>
                </a:solidFill>
                <a:latin typeface="Source Serif Pro"/>
              </a:rPr>
              <a:t>, </a:t>
            </a:r>
            <a:r>
              <a:rPr lang="pt-BR" b="0" i="0" dirty="0" err="1">
                <a:solidFill>
                  <a:schemeClr val="bg2"/>
                </a:solidFill>
                <a:latin typeface="Source Serif Pro"/>
              </a:rPr>
              <a:t>JasDB</a:t>
            </a:r>
            <a:r>
              <a:rPr lang="pt-BR" b="0" i="0" dirty="0">
                <a:solidFill>
                  <a:schemeClr val="bg2"/>
                </a:solidFill>
                <a:latin typeface="Source Serif Pro"/>
              </a:rPr>
              <a:t>, </a:t>
            </a:r>
            <a:r>
              <a:rPr lang="pt-BR" b="0" i="0" dirty="0" err="1">
                <a:solidFill>
                  <a:schemeClr val="bg2"/>
                </a:solidFill>
                <a:latin typeface="Source Serif Pro"/>
              </a:rPr>
              <a:t>SisoDB</a:t>
            </a:r>
            <a:r>
              <a:rPr lang="pt-BR" b="0" i="0" dirty="0">
                <a:solidFill>
                  <a:schemeClr val="bg2"/>
                </a:solidFill>
                <a:latin typeface="Source Serif Pro"/>
              </a:rPr>
              <a:t>, SDB, </a:t>
            </a:r>
            <a:r>
              <a:rPr lang="pt-BR" b="0" i="0" dirty="0" err="1">
                <a:solidFill>
                  <a:schemeClr val="bg2"/>
                </a:solidFill>
                <a:latin typeface="Source Serif Pro"/>
              </a:rPr>
              <a:t>SchemaFreeDB</a:t>
            </a:r>
            <a:r>
              <a:rPr lang="pt-BR" b="0" i="0" dirty="0">
                <a:solidFill>
                  <a:schemeClr val="bg2"/>
                </a:solidFill>
                <a:latin typeface="Source Serif Pro"/>
              </a:rPr>
              <a:t>, </a:t>
            </a:r>
            <a:r>
              <a:rPr lang="pt-BR" b="0" i="0" dirty="0" err="1">
                <a:solidFill>
                  <a:schemeClr val="bg2"/>
                </a:solidFill>
                <a:latin typeface="Source Serif Pro"/>
              </a:rPr>
              <a:t>djondb</a:t>
            </a:r>
            <a:r>
              <a:rPr lang="pt-BR" b="0" i="0" dirty="0">
                <a:solidFill>
                  <a:schemeClr val="bg2"/>
                </a:solidFill>
                <a:latin typeface="Source Serif Pro"/>
              </a:rPr>
              <a:t>.</a:t>
            </a:r>
            <a:endParaRPr lang="pt-BR" dirty="0">
              <a:solidFill>
                <a:schemeClr val="bg2"/>
              </a:solidFill>
            </a:endParaRPr>
          </a:p>
        </p:txBody>
      </p:sp>
      <p:pic>
        <p:nvPicPr>
          <p:cNvPr id="10" name="Imagem 9">
            <a:extLst>
              <a:ext uri="{FF2B5EF4-FFF2-40B4-BE49-F238E27FC236}">
                <a16:creationId xmlns:a16="http://schemas.microsoft.com/office/drawing/2014/main" id="{CE6851B1-278E-4BA3-9753-8274428B9939}"/>
              </a:ext>
            </a:extLst>
          </p:cNvPr>
          <p:cNvPicPr>
            <a:picLocks noChangeAspect="1"/>
          </p:cNvPicPr>
          <p:nvPr/>
        </p:nvPicPr>
        <p:blipFill>
          <a:blip r:embed="rId6"/>
          <a:stretch>
            <a:fillRect/>
          </a:stretch>
        </p:blipFill>
        <p:spPr>
          <a:xfrm>
            <a:off x="765620" y="3028560"/>
            <a:ext cx="3352800" cy="1295400"/>
          </a:xfrm>
          <a:prstGeom prst="rect">
            <a:avLst/>
          </a:prstGeom>
        </p:spPr>
      </p:pic>
    </p:spTree>
    <p:extLst>
      <p:ext uri="{BB962C8B-B14F-4D97-AF65-F5344CB8AC3E}">
        <p14:creationId xmlns:p14="http://schemas.microsoft.com/office/powerpoint/2010/main" val="31431844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699792" y="836712"/>
            <a:ext cx="5928339" cy="4439671"/>
          </a:xfrm>
          <a:prstGeom prst="rect">
            <a:avLst/>
          </a:prstGeom>
          <a:noFill/>
          <a:ln w="9525">
            <a:noFill/>
            <a:miter lim="800000"/>
            <a:headEnd/>
            <a:tailEnd/>
          </a:ln>
        </p:spPr>
      </p:pic>
      <p:sp>
        <p:nvSpPr>
          <p:cNvPr id="5" name="CaixaDeTexto 4"/>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NO-SQL – Chave-Valor</a:t>
            </a:r>
          </a:p>
        </p:txBody>
      </p:sp>
    </p:spTree>
    <p:extLst>
      <p:ext uri="{BB962C8B-B14F-4D97-AF65-F5344CB8AC3E}">
        <p14:creationId xmlns:p14="http://schemas.microsoft.com/office/powerpoint/2010/main" val="2937760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24000" y="116632"/>
            <a:ext cx="4932040" cy="461665"/>
          </a:xfrm>
          <a:prstGeom prst="rect">
            <a:avLst/>
          </a:prstGeom>
          <a:noFill/>
        </p:spPr>
        <p:txBody>
          <a:bodyPr wrap="square" rtlCol="0">
            <a:spAutoFit/>
          </a:bodyPr>
          <a:lstStyle/>
          <a:p>
            <a:r>
              <a:rPr lang="pt-BR" sz="2400" dirty="0">
                <a:solidFill>
                  <a:schemeClr val="bg2"/>
                </a:solidFill>
              </a:rPr>
              <a:t>No SQL – Chave-Valor</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1631216"/>
          </a:xfrm>
          <a:prstGeom prst="rect">
            <a:avLst/>
          </a:prstGeom>
          <a:noFill/>
        </p:spPr>
        <p:txBody>
          <a:bodyPr wrap="square" rtlCol="0">
            <a:spAutoFit/>
          </a:bodyPr>
          <a:lstStyle/>
          <a:p>
            <a:r>
              <a:rPr lang="pt-BR" sz="2000" i="0" dirty="0">
                <a:solidFill>
                  <a:schemeClr val="bg2"/>
                </a:solidFill>
              </a:rPr>
              <a:t>Banco de Dados do tipo Chave Valor</a:t>
            </a:r>
          </a:p>
          <a:p>
            <a:endParaRPr lang="pt-BR" sz="2000" b="0" i="0" dirty="0">
              <a:solidFill>
                <a:schemeClr val="bg2"/>
              </a:solidFill>
            </a:endParaRPr>
          </a:p>
          <a:p>
            <a:r>
              <a:rPr lang="pt-BR" sz="2000" b="0" i="0" dirty="0">
                <a:solidFill>
                  <a:schemeClr val="bg2"/>
                </a:solidFill>
              </a:rPr>
              <a:t>Retomam conceito muito antigo, onde uma chave acessa vários outros atributos, ou seja, seus valores. No final dos anos 70 do século passado, esse tipo de estrutura era usada antes da consolidação do modelo relacional.</a:t>
            </a:r>
          </a:p>
        </p:txBody>
      </p:sp>
      <p:pic>
        <p:nvPicPr>
          <p:cNvPr id="4" name="Imagem 3">
            <a:extLst>
              <a:ext uri="{FF2B5EF4-FFF2-40B4-BE49-F238E27FC236}">
                <a16:creationId xmlns:a16="http://schemas.microsoft.com/office/drawing/2014/main" id="{8333720E-E501-4E47-971E-B421349BC295}"/>
              </a:ext>
            </a:extLst>
          </p:cNvPr>
          <p:cNvPicPr>
            <a:picLocks noChangeAspect="1"/>
          </p:cNvPicPr>
          <p:nvPr/>
        </p:nvPicPr>
        <p:blipFill>
          <a:blip r:embed="rId2"/>
          <a:stretch>
            <a:fillRect/>
          </a:stretch>
        </p:blipFill>
        <p:spPr>
          <a:xfrm>
            <a:off x="4898981" y="2762397"/>
            <a:ext cx="2309999" cy="3111336"/>
          </a:xfrm>
          <a:prstGeom prst="rect">
            <a:avLst/>
          </a:prstGeom>
        </p:spPr>
      </p:pic>
    </p:spTree>
    <p:extLst>
      <p:ext uri="{BB962C8B-B14F-4D97-AF65-F5344CB8AC3E}">
        <p14:creationId xmlns:p14="http://schemas.microsoft.com/office/powerpoint/2010/main" val="36025670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24000" y="116632"/>
            <a:ext cx="4932040" cy="461665"/>
          </a:xfrm>
          <a:prstGeom prst="rect">
            <a:avLst/>
          </a:prstGeom>
          <a:noFill/>
        </p:spPr>
        <p:txBody>
          <a:bodyPr wrap="square" rtlCol="0">
            <a:spAutoFit/>
          </a:bodyPr>
          <a:lstStyle/>
          <a:p>
            <a:r>
              <a:rPr lang="pt-BR" sz="2400" dirty="0">
                <a:solidFill>
                  <a:schemeClr val="bg2"/>
                </a:solidFill>
              </a:rPr>
              <a:t>No SQL – Chave-Valor</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1323439"/>
          </a:xfrm>
          <a:prstGeom prst="rect">
            <a:avLst/>
          </a:prstGeom>
          <a:noFill/>
        </p:spPr>
        <p:txBody>
          <a:bodyPr wrap="square" rtlCol="0">
            <a:spAutoFit/>
          </a:bodyPr>
          <a:lstStyle/>
          <a:p>
            <a:r>
              <a:rPr lang="pt-BR" sz="2000" i="0" dirty="0">
                <a:solidFill>
                  <a:schemeClr val="bg2"/>
                </a:solidFill>
              </a:rPr>
              <a:t>Banco de Dados do tipo Chave Valor</a:t>
            </a:r>
          </a:p>
          <a:p>
            <a:endParaRPr lang="pt-BR" sz="2000" b="0" i="0" dirty="0">
              <a:solidFill>
                <a:schemeClr val="bg2"/>
              </a:solidFill>
            </a:endParaRPr>
          </a:p>
          <a:p>
            <a:r>
              <a:rPr lang="pt-BR" sz="2000" b="0" i="0" dirty="0">
                <a:solidFill>
                  <a:schemeClr val="bg2"/>
                </a:solidFill>
              </a:rPr>
              <a:t>Contudo agora a aplicação é bastante distinta, pois queremos obter, através de uma chave, seus dados gerais. </a:t>
            </a:r>
          </a:p>
        </p:txBody>
      </p:sp>
      <p:pic>
        <p:nvPicPr>
          <p:cNvPr id="4098" name="Picture 2" descr="Resultado de imagem para banco de dados chave valor">
            <a:extLst>
              <a:ext uri="{FF2B5EF4-FFF2-40B4-BE49-F238E27FC236}">
                <a16:creationId xmlns:a16="http://schemas.microsoft.com/office/drawing/2014/main" id="{71150DBD-B0D6-4C99-ABC2-FDC32F2A6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562582"/>
            <a:ext cx="7639050" cy="302895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0FE36381-A6DC-4E41-A9D1-196882D920D5}"/>
              </a:ext>
            </a:extLst>
          </p:cNvPr>
          <p:cNvSpPr txBox="1"/>
          <p:nvPr/>
        </p:nvSpPr>
        <p:spPr>
          <a:xfrm>
            <a:off x="308749" y="5206659"/>
            <a:ext cx="8496944" cy="707886"/>
          </a:xfrm>
          <a:prstGeom prst="rect">
            <a:avLst/>
          </a:prstGeom>
          <a:solidFill>
            <a:schemeClr val="tx1"/>
          </a:solidFill>
        </p:spPr>
        <p:txBody>
          <a:bodyPr wrap="square" rtlCol="0">
            <a:spAutoFit/>
          </a:bodyPr>
          <a:lstStyle/>
          <a:p>
            <a:r>
              <a:rPr lang="pt-BR" sz="2000" b="0" i="0" dirty="0">
                <a:solidFill>
                  <a:schemeClr val="bg2"/>
                </a:solidFill>
              </a:rPr>
              <a:t>A questão é que os dados não estão organizados da forma como estamos vendo, mas estão realmente “bagunçados”...</a:t>
            </a:r>
          </a:p>
        </p:txBody>
      </p:sp>
    </p:spTree>
    <p:extLst>
      <p:ext uri="{BB962C8B-B14F-4D97-AF65-F5344CB8AC3E}">
        <p14:creationId xmlns:p14="http://schemas.microsoft.com/office/powerpoint/2010/main" val="3641817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24000" y="116632"/>
            <a:ext cx="4932040" cy="461665"/>
          </a:xfrm>
          <a:prstGeom prst="rect">
            <a:avLst/>
          </a:prstGeom>
          <a:noFill/>
        </p:spPr>
        <p:txBody>
          <a:bodyPr wrap="square" rtlCol="0">
            <a:spAutoFit/>
          </a:bodyPr>
          <a:lstStyle/>
          <a:p>
            <a:r>
              <a:rPr lang="pt-BR" sz="2400" dirty="0">
                <a:solidFill>
                  <a:schemeClr val="bg2"/>
                </a:solidFill>
              </a:rPr>
              <a:t>No SQL – Chave-Valor</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4708981"/>
          </a:xfrm>
          <a:prstGeom prst="rect">
            <a:avLst/>
          </a:prstGeom>
          <a:solidFill>
            <a:schemeClr val="tx2"/>
          </a:solidFill>
        </p:spPr>
        <p:txBody>
          <a:bodyPr wrap="square" rtlCol="0">
            <a:spAutoFit/>
          </a:bodyPr>
          <a:lstStyle/>
          <a:p>
            <a:r>
              <a:rPr lang="pt-BR" sz="2000" i="0" dirty="0">
                <a:solidFill>
                  <a:schemeClr val="bg2"/>
                </a:solidFill>
              </a:rPr>
              <a:t>Banco de Dados do tipo Chave Valor</a:t>
            </a:r>
          </a:p>
          <a:p>
            <a:endParaRPr lang="pt-BR" sz="2000" b="0" i="0" dirty="0">
              <a:solidFill>
                <a:schemeClr val="bg2"/>
              </a:solidFill>
            </a:endParaRPr>
          </a:p>
          <a:p>
            <a:r>
              <a:rPr lang="pt-BR" sz="2000" b="0" i="0" dirty="0">
                <a:solidFill>
                  <a:schemeClr val="bg2"/>
                </a:solidFill>
              </a:rPr>
              <a:t>Quando um processo é iniciado em um nó, os pares &lt;chave, valor&gt; são transferidos em partes aos nós seguintes. Assim, novas instâncias de mapeamento são geradas para cada registro de entrada. Esses pares são coletados em cada nó, através de uma função de redução.</a:t>
            </a:r>
          </a:p>
          <a:p>
            <a:endParaRPr lang="pt-BR" sz="2000" b="0" i="0" dirty="0">
              <a:solidFill>
                <a:schemeClr val="bg2"/>
              </a:solidFill>
            </a:endParaRPr>
          </a:p>
          <a:p>
            <a:r>
              <a:rPr lang="pt-BR" sz="2000" b="0" i="0" dirty="0">
                <a:solidFill>
                  <a:schemeClr val="bg2"/>
                </a:solidFill>
              </a:rPr>
              <a:t>Temos vários pares chaves/valor a serem armazenados/pesquisados, tarefa específica que bancos Chave/Valor são especialistas, pois trabalham nativamente com esse tipo de estrutura, que são bastante análogas a um velho conhecido esquema de tabelas, linhas e colunas: o modelo relacional.</a:t>
            </a:r>
          </a:p>
          <a:p>
            <a:endParaRPr lang="pt-BR" sz="2000" b="0" i="0" dirty="0">
              <a:solidFill>
                <a:schemeClr val="bg2"/>
              </a:solidFill>
            </a:endParaRPr>
          </a:p>
          <a:p>
            <a:r>
              <a:rPr lang="pt-BR" sz="2000" b="0" i="0" dirty="0">
                <a:solidFill>
                  <a:schemeClr val="bg2"/>
                </a:solidFill>
              </a:rPr>
              <a:t>Por outro lado, lembra muito outro tipo de estrutura, a hierárquica, pois é possível </a:t>
            </a:r>
          </a:p>
          <a:p>
            <a:endParaRPr lang="pt-BR" sz="2000" b="0" i="0" dirty="0">
              <a:solidFill>
                <a:schemeClr val="bg2"/>
              </a:solidFill>
            </a:endParaRPr>
          </a:p>
        </p:txBody>
      </p:sp>
    </p:spTree>
    <p:extLst>
      <p:ext uri="{BB962C8B-B14F-4D97-AF65-F5344CB8AC3E}">
        <p14:creationId xmlns:p14="http://schemas.microsoft.com/office/powerpoint/2010/main" val="4143359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24000" y="116632"/>
            <a:ext cx="4932040" cy="461665"/>
          </a:xfrm>
          <a:prstGeom prst="rect">
            <a:avLst/>
          </a:prstGeom>
          <a:noFill/>
        </p:spPr>
        <p:txBody>
          <a:bodyPr wrap="square" rtlCol="0">
            <a:spAutoFit/>
          </a:bodyPr>
          <a:lstStyle/>
          <a:p>
            <a:r>
              <a:rPr lang="pt-BR" sz="2400" dirty="0">
                <a:solidFill>
                  <a:schemeClr val="bg2"/>
                </a:solidFill>
              </a:rPr>
              <a:t>No SQL – Chave-Valor</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1015663"/>
          </a:xfrm>
          <a:prstGeom prst="rect">
            <a:avLst/>
          </a:prstGeom>
          <a:noFill/>
        </p:spPr>
        <p:txBody>
          <a:bodyPr wrap="square" rtlCol="0">
            <a:spAutoFit/>
          </a:bodyPr>
          <a:lstStyle/>
          <a:p>
            <a:r>
              <a:rPr lang="pt-BR" sz="2000" i="0" dirty="0">
                <a:solidFill>
                  <a:schemeClr val="bg2"/>
                </a:solidFill>
              </a:rPr>
              <a:t>Banco de Dados do tipo Chave Valor</a:t>
            </a:r>
          </a:p>
          <a:p>
            <a:endParaRPr lang="pt-BR" sz="2000" b="0" i="0" dirty="0">
              <a:solidFill>
                <a:schemeClr val="bg2"/>
              </a:solidFill>
            </a:endParaRPr>
          </a:p>
          <a:p>
            <a:endParaRPr lang="pt-BR" sz="2000" b="0" i="0" dirty="0">
              <a:solidFill>
                <a:schemeClr val="bg2"/>
              </a:solidFill>
            </a:endParaRPr>
          </a:p>
        </p:txBody>
      </p:sp>
      <p:pic>
        <p:nvPicPr>
          <p:cNvPr id="8194" name="Picture 2" descr="https://media.licdn.com/mpr/mpr/AAEAAQAAAAAAAAsvAAAAJDAxNjlkMGRhLWVhMTItNDE1ZC05ZWJiLWU0OTYzOGI1ZDkyMw.png">
            <a:extLst>
              <a:ext uri="{FF2B5EF4-FFF2-40B4-BE49-F238E27FC236}">
                <a16:creationId xmlns:a16="http://schemas.microsoft.com/office/drawing/2014/main" id="{412B1BBC-5CF0-420A-9B72-4425A62626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416551"/>
            <a:ext cx="76581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298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24000" y="116632"/>
            <a:ext cx="4932040" cy="461665"/>
          </a:xfrm>
          <a:prstGeom prst="rect">
            <a:avLst/>
          </a:prstGeom>
          <a:noFill/>
        </p:spPr>
        <p:txBody>
          <a:bodyPr wrap="square" rtlCol="0">
            <a:spAutoFit/>
          </a:bodyPr>
          <a:lstStyle/>
          <a:p>
            <a:r>
              <a:rPr lang="pt-BR" sz="2400" dirty="0">
                <a:solidFill>
                  <a:schemeClr val="bg2"/>
                </a:solidFill>
              </a:rPr>
              <a:t>No SQL – Chave-Valor</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323528" y="672565"/>
            <a:ext cx="8496944" cy="1938992"/>
          </a:xfrm>
          <a:prstGeom prst="rect">
            <a:avLst/>
          </a:prstGeom>
          <a:noFill/>
        </p:spPr>
        <p:txBody>
          <a:bodyPr wrap="square" rtlCol="0">
            <a:spAutoFit/>
          </a:bodyPr>
          <a:lstStyle/>
          <a:p>
            <a:r>
              <a:rPr lang="pt-BR" sz="2000" i="0" dirty="0">
                <a:solidFill>
                  <a:schemeClr val="bg2"/>
                </a:solidFill>
              </a:rPr>
              <a:t>Banco de Dados do tipo Chave Valor - Tecnologias</a:t>
            </a:r>
          </a:p>
          <a:p>
            <a:endParaRPr lang="pt-BR" sz="2000" b="0" i="0" dirty="0">
              <a:solidFill>
                <a:schemeClr val="bg2"/>
              </a:solidFill>
            </a:endParaRPr>
          </a:p>
          <a:p>
            <a:r>
              <a:rPr lang="pt-BR" sz="2000" b="0" i="0" dirty="0">
                <a:solidFill>
                  <a:schemeClr val="bg2"/>
                </a:solidFill>
              </a:rPr>
              <a:t>Distintamente do acesso em SQL, usado nos bancos relacionais, aqui é necessário o conhecimento de programação. Python, R e até mesmo Java são linguagens adequadas a ao trabalho nesse mundo.</a:t>
            </a:r>
          </a:p>
          <a:p>
            <a:endParaRPr lang="pt-BR" sz="2000" b="0" i="0" dirty="0">
              <a:solidFill>
                <a:schemeClr val="bg2"/>
              </a:solidFill>
            </a:endParaRPr>
          </a:p>
        </p:txBody>
      </p:sp>
      <p:pic>
        <p:nvPicPr>
          <p:cNvPr id="4" name="Imagem 3">
            <a:extLst>
              <a:ext uri="{FF2B5EF4-FFF2-40B4-BE49-F238E27FC236}">
                <a16:creationId xmlns:a16="http://schemas.microsoft.com/office/drawing/2014/main" id="{EBC69281-C3D3-4A0E-B23F-97F53870F86D}"/>
              </a:ext>
            </a:extLst>
          </p:cNvPr>
          <p:cNvPicPr>
            <a:picLocks noChangeAspect="1"/>
          </p:cNvPicPr>
          <p:nvPr/>
        </p:nvPicPr>
        <p:blipFill>
          <a:blip r:embed="rId2"/>
          <a:stretch>
            <a:fillRect/>
          </a:stretch>
        </p:blipFill>
        <p:spPr>
          <a:xfrm>
            <a:off x="539552" y="2496726"/>
            <a:ext cx="3333750" cy="1438275"/>
          </a:xfrm>
          <a:prstGeom prst="rect">
            <a:avLst/>
          </a:prstGeom>
        </p:spPr>
      </p:pic>
      <p:pic>
        <p:nvPicPr>
          <p:cNvPr id="5" name="Imagem 4">
            <a:extLst>
              <a:ext uri="{FF2B5EF4-FFF2-40B4-BE49-F238E27FC236}">
                <a16:creationId xmlns:a16="http://schemas.microsoft.com/office/drawing/2014/main" id="{349F2982-A1B3-47BB-A387-D2A3714EB61F}"/>
              </a:ext>
            </a:extLst>
          </p:cNvPr>
          <p:cNvPicPr>
            <a:picLocks noChangeAspect="1"/>
          </p:cNvPicPr>
          <p:nvPr/>
        </p:nvPicPr>
        <p:blipFill>
          <a:blip r:embed="rId3"/>
          <a:stretch>
            <a:fillRect/>
          </a:stretch>
        </p:blipFill>
        <p:spPr>
          <a:xfrm>
            <a:off x="3571875" y="2204864"/>
            <a:ext cx="2000250" cy="1704975"/>
          </a:xfrm>
          <a:prstGeom prst="rect">
            <a:avLst/>
          </a:prstGeom>
        </p:spPr>
      </p:pic>
      <p:pic>
        <p:nvPicPr>
          <p:cNvPr id="6" name="Imagem 5">
            <a:extLst>
              <a:ext uri="{FF2B5EF4-FFF2-40B4-BE49-F238E27FC236}">
                <a16:creationId xmlns:a16="http://schemas.microsoft.com/office/drawing/2014/main" id="{C65F6DF4-8EC3-4BF8-BD88-2A054DEAB72D}"/>
              </a:ext>
            </a:extLst>
          </p:cNvPr>
          <p:cNvPicPr>
            <a:picLocks noChangeAspect="1"/>
          </p:cNvPicPr>
          <p:nvPr/>
        </p:nvPicPr>
        <p:blipFill>
          <a:blip r:embed="rId4"/>
          <a:stretch>
            <a:fillRect/>
          </a:stretch>
        </p:blipFill>
        <p:spPr>
          <a:xfrm>
            <a:off x="5834062" y="2662785"/>
            <a:ext cx="2143125" cy="1000125"/>
          </a:xfrm>
          <a:prstGeom prst="rect">
            <a:avLst/>
          </a:prstGeom>
        </p:spPr>
      </p:pic>
      <p:sp>
        <p:nvSpPr>
          <p:cNvPr id="7" name="Retângulo 6">
            <a:extLst>
              <a:ext uri="{FF2B5EF4-FFF2-40B4-BE49-F238E27FC236}">
                <a16:creationId xmlns:a16="http://schemas.microsoft.com/office/drawing/2014/main" id="{2C6BCB16-A5A9-4FBF-95C7-3A61FAFC18DC}"/>
              </a:ext>
            </a:extLst>
          </p:cNvPr>
          <p:cNvSpPr/>
          <p:nvPr/>
        </p:nvSpPr>
        <p:spPr>
          <a:xfrm>
            <a:off x="1619672" y="4017303"/>
            <a:ext cx="6768752" cy="1754326"/>
          </a:xfrm>
          <a:prstGeom prst="rect">
            <a:avLst/>
          </a:prstGeom>
        </p:spPr>
        <p:txBody>
          <a:bodyPr wrap="square">
            <a:spAutoFit/>
          </a:bodyPr>
          <a:lstStyle/>
          <a:p>
            <a:r>
              <a:rPr lang="pt-BR" dirty="0">
                <a:solidFill>
                  <a:schemeClr val="bg2"/>
                </a:solidFill>
                <a:latin typeface="inherit"/>
              </a:rPr>
              <a:t>Baseado em Chave-Valor (Key-</a:t>
            </a:r>
            <a:r>
              <a:rPr lang="pt-BR" dirty="0" err="1">
                <a:solidFill>
                  <a:schemeClr val="bg2"/>
                </a:solidFill>
                <a:latin typeface="inherit"/>
              </a:rPr>
              <a:t>Value</a:t>
            </a:r>
            <a:r>
              <a:rPr lang="pt-BR" dirty="0">
                <a:solidFill>
                  <a:schemeClr val="bg2"/>
                </a:solidFill>
                <a:latin typeface="inherit"/>
              </a:rPr>
              <a:t> </a:t>
            </a:r>
            <a:r>
              <a:rPr lang="pt-BR" dirty="0" err="1">
                <a:solidFill>
                  <a:schemeClr val="bg2"/>
                </a:solidFill>
                <a:latin typeface="inherit"/>
              </a:rPr>
              <a:t>Stores</a:t>
            </a:r>
            <a:r>
              <a:rPr lang="pt-BR" dirty="0">
                <a:solidFill>
                  <a:schemeClr val="bg2"/>
                </a:solidFill>
                <a:latin typeface="inherit"/>
              </a:rPr>
              <a:t>): </a:t>
            </a:r>
            <a:r>
              <a:rPr lang="pt-BR" b="0" i="0" dirty="0" err="1">
                <a:solidFill>
                  <a:schemeClr val="bg2"/>
                </a:solidFill>
                <a:latin typeface="Source Serif Pro"/>
              </a:rPr>
              <a:t>Dynamo</a:t>
            </a:r>
            <a:r>
              <a:rPr lang="pt-BR" b="0" i="0" dirty="0">
                <a:solidFill>
                  <a:schemeClr val="bg2"/>
                </a:solidFill>
                <a:latin typeface="Source Serif Pro"/>
              </a:rPr>
              <a:t>, Azure </a:t>
            </a:r>
            <a:r>
              <a:rPr lang="pt-BR" b="0" i="0" dirty="0" err="1">
                <a:solidFill>
                  <a:schemeClr val="bg2"/>
                </a:solidFill>
                <a:latin typeface="Source Serif Pro"/>
              </a:rPr>
              <a:t>Table</a:t>
            </a:r>
            <a:r>
              <a:rPr lang="pt-BR" b="0" i="0" dirty="0">
                <a:solidFill>
                  <a:schemeClr val="bg2"/>
                </a:solidFill>
                <a:latin typeface="Source Serif Pro"/>
              </a:rPr>
              <a:t> </a:t>
            </a:r>
            <a:r>
              <a:rPr lang="pt-BR" b="0" i="0" dirty="0" err="1">
                <a:solidFill>
                  <a:schemeClr val="bg2"/>
                </a:solidFill>
                <a:latin typeface="Source Serif Pro"/>
              </a:rPr>
              <a:t>Storage</a:t>
            </a:r>
            <a:r>
              <a:rPr lang="pt-BR" b="0" i="0" dirty="0">
                <a:solidFill>
                  <a:schemeClr val="bg2"/>
                </a:solidFill>
                <a:latin typeface="Source Serif Pro"/>
              </a:rPr>
              <a:t>, </a:t>
            </a:r>
            <a:r>
              <a:rPr lang="pt-BR" b="0" i="0" dirty="0" err="1">
                <a:solidFill>
                  <a:schemeClr val="bg2"/>
                </a:solidFill>
                <a:latin typeface="Source Serif Pro"/>
              </a:rPr>
              <a:t>Couchbase</a:t>
            </a:r>
            <a:r>
              <a:rPr lang="pt-BR" b="0" i="0" dirty="0">
                <a:solidFill>
                  <a:schemeClr val="bg2"/>
                </a:solidFill>
                <a:latin typeface="Source Serif Pro"/>
              </a:rPr>
              <a:t> Server, </a:t>
            </a:r>
            <a:r>
              <a:rPr lang="pt-BR" b="0" i="0" dirty="0" err="1">
                <a:solidFill>
                  <a:schemeClr val="bg2"/>
                </a:solidFill>
                <a:latin typeface="Source Serif Pro"/>
              </a:rPr>
              <a:t>Riak</a:t>
            </a:r>
            <a:r>
              <a:rPr lang="pt-BR" b="0" i="0" dirty="0">
                <a:solidFill>
                  <a:schemeClr val="bg2"/>
                </a:solidFill>
                <a:latin typeface="Source Serif Pro"/>
              </a:rPr>
              <a:t>, Redis, </a:t>
            </a:r>
            <a:r>
              <a:rPr lang="pt-BR" b="0" i="0" dirty="0" err="1">
                <a:solidFill>
                  <a:schemeClr val="bg2"/>
                </a:solidFill>
                <a:latin typeface="Source Serif Pro"/>
              </a:rPr>
              <a:t>LevelDB</a:t>
            </a:r>
            <a:r>
              <a:rPr lang="pt-BR" b="0" i="0" dirty="0">
                <a:solidFill>
                  <a:schemeClr val="bg2"/>
                </a:solidFill>
                <a:latin typeface="Source Serif Pro"/>
              </a:rPr>
              <a:t>, </a:t>
            </a:r>
            <a:r>
              <a:rPr lang="pt-BR" b="0" i="0" dirty="0" err="1">
                <a:solidFill>
                  <a:schemeClr val="bg2"/>
                </a:solidFill>
                <a:latin typeface="Source Serif Pro"/>
              </a:rPr>
              <a:t>Chordless</a:t>
            </a:r>
            <a:r>
              <a:rPr lang="pt-BR" b="0" i="0" dirty="0">
                <a:solidFill>
                  <a:schemeClr val="bg2"/>
                </a:solidFill>
                <a:latin typeface="Source Serif Pro"/>
              </a:rPr>
              <a:t>, </a:t>
            </a:r>
            <a:r>
              <a:rPr lang="pt-BR" b="0" i="0" dirty="0" err="1">
                <a:solidFill>
                  <a:schemeClr val="bg2"/>
                </a:solidFill>
                <a:latin typeface="Source Serif Pro"/>
              </a:rPr>
              <a:t>GenieDB</a:t>
            </a:r>
            <a:r>
              <a:rPr lang="pt-BR" b="0" i="0" dirty="0">
                <a:solidFill>
                  <a:schemeClr val="bg2"/>
                </a:solidFill>
                <a:latin typeface="Source Serif Pro"/>
              </a:rPr>
              <a:t>, </a:t>
            </a:r>
            <a:r>
              <a:rPr lang="pt-BR" b="0" i="0" dirty="0" err="1">
                <a:solidFill>
                  <a:schemeClr val="bg2"/>
                </a:solidFill>
                <a:latin typeface="Source Serif Pro"/>
              </a:rPr>
              <a:t>Scalaris</a:t>
            </a:r>
            <a:r>
              <a:rPr lang="pt-BR" b="0" i="0" dirty="0">
                <a:solidFill>
                  <a:schemeClr val="bg2"/>
                </a:solidFill>
                <a:latin typeface="Source Serif Pro"/>
              </a:rPr>
              <a:t>, </a:t>
            </a:r>
            <a:r>
              <a:rPr lang="pt-BR" b="0" i="0" dirty="0" err="1">
                <a:solidFill>
                  <a:schemeClr val="bg2"/>
                </a:solidFill>
                <a:latin typeface="Source Serif Pro"/>
              </a:rPr>
              <a:t>Tokyo</a:t>
            </a:r>
            <a:r>
              <a:rPr lang="pt-BR" b="0" i="0" dirty="0">
                <a:solidFill>
                  <a:schemeClr val="bg2"/>
                </a:solidFill>
                <a:latin typeface="Source Serif Pro"/>
              </a:rPr>
              <a:t>, </a:t>
            </a:r>
            <a:r>
              <a:rPr lang="pt-BR" b="0" i="0" dirty="0" err="1">
                <a:solidFill>
                  <a:schemeClr val="bg2"/>
                </a:solidFill>
                <a:latin typeface="Source Serif Pro"/>
              </a:rPr>
              <a:t>Cabinet</a:t>
            </a:r>
            <a:r>
              <a:rPr lang="pt-BR" b="0" i="0" dirty="0">
                <a:solidFill>
                  <a:schemeClr val="bg2"/>
                </a:solidFill>
                <a:latin typeface="Source Serif Pro"/>
              </a:rPr>
              <a:t>/</a:t>
            </a:r>
            <a:r>
              <a:rPr lang="pt-BR" b="0" i="0" dirty="0" err="1">
                <a:solidFill>
                  <a:schemeClr val="bg2"/>
                </a:solidFill>
                <a:latin typeface="Source Serif Pro"/>
              </a:rPr>
              <a:t>Tyrant</a:t>
            </a:r>
            <a:r>
              <a:rPr lang="pt-BR" b="0" i="0" dirty="0">
                <a:solidFill>
                  <a:schemeClr val="bg2"/>
                </a:solidFill>
                <a:latin typeface="Source Serif Pro"/>
              </a:rPr>
              <a:t>, GT.M, </a:t>
            </a:r>
            <a:r>
              <a:rPr lang="pt-BR" b="0" i="0" dirty="0" err="1">
                <a:solidFill>
                  <a:schemeClr val="bg2"/>
                </a:solidFill>
                <a:latin typeface="Source Serif Pro"/>
              </a:rPr>
              <a:t>Scalien</a:t>
            </a:r>
            <a:r>
              <a:rPr lang="pt-BR" b="0" i="0" dirty="0">
                <a:solidFill>
                  <a:schemeClr val="bg2"/>
                </a:solidFill>
                <a:latin typeface="Source Serif Pro"/>
              </a:rPr>
              <a:t>, Berkeley DB, Voldemort, </a:t>
            </a:r>
            <a:r>
              <a:rPr lang="pt-BR" b="0" i="0" dirty="0" err="1">
                <a:solidFill>
                  <a:schemeClr val="bg2"/>
                </a:solidFill>
                <a:latin typeface="Source Serif Pro"/>
              </a:rPr>
              <a:t>Dynomite</a:t>
            </a:r>
            <a:r>
              <a:rPr lang="pt-BR" b="0" i="0" dirty="0">
                <a:solidFill>
                  <a:schemeClr val="bg2"/>
                </a:solidFill>
                <a:latin typeface="Source Serif Pro"/>
              </a:rPr>
              <a:t>, KAI, </a:t>
            </a:r>
            <a:r>
              <a:rPr lang="pt-BR" b="0" i="0" dirty="0" err="1">
                <a:solidFill>
                  <a:schemeClr val="bg2"/>
                </a:solidFill>
                <a:latin typeface="Source Serif Pro"/>
              </a:rPr>
              <a:t>MemcacheDB</a:t>
            </a:r>
            <a:r>
              <a:rPr lang="pt-BR" b="0" i="0" dirty="0">
                <a:solidFill>
                  <a:schemeClr val="bg2"/>
                </a:solidFill>
                <a:latin typeface="Source Serif Pro"/>
              </a:rPr>
              <a:t>, </a:t>
            </a:r>
            <a:r>
              <a:rPr lang="pt-BR" b="0" i="0" dirty="0" err="1">
                <a:solidFill>
                  <a:schemeClr val="bg2"/>
                </a:solidFill>
                <a:latin typeface="Source Serif Pro"/>
              </a:rPr>
              <a:t>Faircom</a:t>
            </a:r>
            <a:r>
              <a:rPr lang="pt-BR" b="0" i="0" dirty="0">
                <a:solidFill>
                  <a:schemeClr val="bg2"/>
                </a:solidFill>
                <a:latin typeface="Source Serif Pro"/>
              </a:rPr>
              <a:t> C-</a:t>
            </a:r>
            <a:r>
              <a:rPr lang="pt-BR" b="0" i="0" dirty="0" err="1">
                <a:solidFill>
                  <a:schemeClr val="bg2"/>
                </a:solidFill>
                <a:latin typeface="Source Serif Pro"/>
              </a:rPr>
              <a:t>Tree</a:t>
            </a:r>
            <a:r>
              <a:rPr lang="pt-BR" b="0" i="0" dirty="0">
                <a:solidFill>
                  <a:schemeClr val="bg2"/>
                </a:solidFill>
                <a:latin typeface="Source Serif Pro"/>
              </a:rPr>
              <a:t>, </a:t>
            </a:r>
            <a:r>
              <a:rPr lang="pt-BR" b="0" i="0" dirty="0" err="1">
                <a:solidFill>
                  <a:schemeClr val="bg2"/>
                </a:solidFill>
                <a:latin typeface="Source Serif Pro"/>
              </a:rPr>
              <a:t>HamsterDB</a:t>
            </a:r>
            <a:r>
              <a:rPr lang="pt-BR" b="0" i="0" dirty="0">
                <a:solidFill>
                  <a:schemeClr val="bg2"/>
                </a:solidFill>
                <a:latin typeface="Source Serif Pro"/>
              </a:rPr>
              <a:t>, </a:t>
            </a:r>
            <a:r>
              <a:rPr lang="pt-BR" b="0" i="0" dirty="0" err="1">
                <a:solidFill>
                  <a:schemeClr val="bg2"/>
                </a:solidFill>
                <a:latin typeface="Source Serif Pro"/>
              </a:rPr>
              <a:t>STSdb</a:t>
            </a:r>
            <a:r>
              <a:rPr lang="pt-BR" b="0" i="0" dirty="0">
                <a:solidFill>
                  <a:schemeClr val="bg2"/>
                </a:solidFill>
                <a:latin typeface="Source Serif Pro"/>
              </a:rPr>
              <a:t>, </a:t>
            </a:r>
            <a:r>
              <a:rPr lang="pt-BR" b="0" i="0" dirty="0" err="1">
                <a:solidFill>
                  <a:schemeClr val="bg2"/>
                </a:solidFill>
                <a:latin typeface="Source Serif Pro"/>
              </a:rPr>
              <a:t>Tarantool</a:t>
            </a:r>
            <a:r>
              <a:rPr lang="pt-BR" b="0" i="0" dirty="0">
                <a:solidFill>
                  <a:schemeClr val="bg2"/>
                </a:solidFill>
                <a:latin typeface="Source Serif Pro"/>
              </a:rPr>
              <a:t>/Box, </a:t>
            </a:r>
            <a:r>
              <a:rPr lang="pt-BR" b="0" i="0" dirty="0" err="1">
                <a:solidFill>
                  <a:schemeClr val="bg2"/>
                </a:solidFill>
                <a:latin typeface="Source Serif Pro"/>
              </a:rPr>
              <a:t>Maxtable</a:t>
            </a:r>
            <a:r>
              <a:rPr lang="pt-BR" b="0" i="0" dirty="0">
                <a:solidFill>
                  <a:schemeClr val="bg2"/>
                </a:solidFill>
                <a:latin typeface="Source Serif Pro"/>
              </a:rPr>
              <a:t>, </a:t>
            </a:r>
            <a:r>
              <a:rPr lang="pt-BR" b="0" i="0" dirty="0" err="1">
                <a:solidFill>
                  <a:schemeClr val="bg2"/>
                </a:solidFill>
                <a:latin typeface="Source Serif Pro"/>
              </a:rPr>
              <a:t>Pincaster</a:t>
            </a:r>
            <a:r>
              <a:rPr lang="pt-BR" b="0" i="0" dirty="0">
                <a:solidFill>
                  <a:schemeClr val="bg2"/>
                </a:solidFill>
                <a:latin typeface="Source Serif Pro"/>
              </a:rPr>
              <a:t>, </a:t>
            </a:r>
            <a:r>
              <a:rPr lang="pt-BR" b="0" i="0" dirty="0" err="1">
                <a:solidFill>
                  <a:schemeClr val="bg2"/>
                </a:solidFill>
                <a:latin typeface="Source Serif Pro"/>
              </a:rPr>
              <a:t>RaptorDB</a:t>
            </a:r>
            <a:r>
              <a:rPr lang="pt-BR" b="0" i="0" dirty="0">
                <a:solidFill>
                  <a:schemeClr val="bg2"/>
                </a:solidFill>
                <a:latin typeface="Source Serif Pro"/>
              </a:rPr>
              <a:t>, TIBCO Active </a:t>
            </a:r>
            <a:r>
              <a:rPr lang="pt-BR" b="0" i="0" dirty="0" err="1">
                <a:solidFill>
                  <a:schemeClr val="bg2"/>
                </a:solidFill>
                <a:latin typeface="Source Serif Pro"/>
              </a:rPr>
              <a:t>Spaces</a:t>
            </a:r>
            <a:r>
              <a:rPr lang="pt-BR" b="0" i="0" dirty="0">
                <a:solidFill>
                  <a:schemeClr val="bg2"/>
                </a:solidFill>
                <a:latin typeface="Source Serif Pro"/>
              </a:rPr>
              <a:t>, </a:t>
            </a:r>
            <a:r>
              <a:rPr lang="pt-BR" b="0" i="0" dirty="0" err="1">
                <a:solidFill>
                  <a:schemeClr val="bg2"/>
                </a:solidFill>
                <a:latin typeface="Source Serif Pro"/>
              </a:rPr>
              <a:t>allegro</a:t>
            </a:r>
            <a:r>
              <a:rPr lang="pt-BR" b="0" i="0" dirty="0">
                <a:solidFill>
                  <a:schemeClr val="bg2"/>
                </a:solidFill>
                <a:latin typeface="Source Serif Pro"/>
              </a:rPr>
              <a:t>-C, </a:t>
            </a:r>
            <a:r>
              <a:rPr lang="pt-BR" b="0" i="0" dirty="0" err="1">
                <a:solidFill>
                  <a:schemeClr val="bg2"/>
                </a:solidFill>
                <a:latin typeface="Source Serif Pro"/>
              </a:rPr>
              <a:t>nessDB</a:t>
            </a:r>
            <a:r>
              <a:rPr lang="pt-BR" b="0" i="0" dirty="0">
                <a:solidFill>
                  <a:schemeClr val="bg2"/>
                </a:solidFill>
                <a:latin typeface="Source Serif Pro"/>
              </a:rPr>
              <a:t>, </a:t>
            </a:r>
            <a:r>
              <a:rPr lang="pt-BR" b="0" i="0" dirty="0" err="1">
                <a:solidFill>
                  <a:schemeClr val="bg2"/>
                </a:solidFill>
                <a:latin typeface="Source Serif Pro"/>
              </a:rPr>
              <a:t>HyperDex</a:t>
            </a:r>
            <a:r>
              <a:rPr lang="pt-BR" b="0" i="0" dirty="0">
                <a:solidFill>
                  <a:schemeClr val="bg2"/>
                </a:solidFill>
                <a:latin typeface="Source Serif Pro"/>
              </a:rPr>
              <a:t>, </a:t>
            </a:r>
            <a:r>
              <a:rPr lang="pt-BR" b="0" i="0" dirty="0" err="1">
                <a:solidFill>
                  <a:schemeClr val="bg2"/>
                </a:solidFill>
                <a:latin typeface="Source Serif Pro"/>
              </a:rPr>
              <a:t>Mnesia</a:t>
            </a:r>
            <a:r>
              <a:rPr lang="pt-BR" b="0" i="0" dirty="0">
                <a:solidFill>
                  <a:schemeClr val="bg2"/>
                </a:solidFill>
                <a:latin typeface="Source Serif Pro"/>
              </a:rPr>
              <a:t>, </a:t>
            </a:r>
            <a:r>
              <a:rPr lang="pt-BR" b="0" i="0" dirty="0" err="1">
                <a:solidFill>
                  <a:schemeClr val="bg2"/>
                </a:solidFill>
                <a:latin typeface="Source Serif Pro"/>
              </a:rPr>
              <a:t>LightCloud</a:t>
            </a:r>
            <a:r>
              <a:rPr lang="pt-BR" b="0" i="0" dirty="0">
                <a:solidFill>
                  <a:schemeClr val="bg2"/>
                </a:solidFill>
                <a:latin typeface="Source Serif Pro"/>
              </a:rPr>
              <a:t>, </a:t>
            </a:r>
            <a:r>
              <a:rPr lang="pt-BR" b="0" i="0" dirty="0" err="1">
                <a:solidFill>
                  <a:schemeClr val="bg2"/>
                </a:solidFill>
                <a:latin typeface="Source Serif Pro"/>
              </a:rPr>
              <a:t>Hibari</a:t>
            </a:r>
            <a:r>
              <a:rPr lang="pt-BR" b="0" i="0" dirty="0">
                <a:solidFill>
                  <a:schemeClr val="bg2"/>
                </a:solidFill>
                <a:latin typeface="Source Serif Pro"/>
              </a:rPr>
              <a:t>, </a:t>
            </a:r>
            <a:r>
              <a:rPr lang="pt-BR" b="0" i="0" dirty="0" err="1">
                <a:solidFill>
                  <a:schemeClr val="bg2"/>
                </a:solidFill>
                <a:latin typeface="Source Serif Pro"/>
              </a:rPr>
              <a:t>BangDB</a:t>
            </a:r>
            <a:r>
              <a:rPr lang="pt-BR" b="0" i="0" dirty="0">
                <a:solidFill>
                  <a:schemeClr val="bg2"/>
                </a:solidFill>
                <a:latin typeface="Source Serif Pro"/>
              </a:rPr>
              <a:t>.</a:t>
            </a:r>
            <a:endParaRPr lang="pt-BR" dirty="0">
              <a:solidFill>
                <a:schemeClr val="bg2"/>
              </a:solidFill>
            </a:endParaRPr>
          </a:p>
        </p:txBody>
      </p:sp>
    </p:spTree>
    <p:extLst>
      <p:ext uri="{BB962C8B-B14F-4D97-AF65-F5344CB8AC3E}">
        <p14:creationId xmlns:p14="http://schemas.microsoft.com/office/powerpoint/2010/main" val="36194837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3182265" y="1340768"/>
            <a:ext cx="5059544" cy="3789040"/>
          </a:xfrm>
          <a:prstGeom prst="rect">
            <a:avLst/>
          </a:prstGeom>
          <a:noFill/>
          <a:ln w="9525">
            <a:noFill/>
            <a:miter lim="800000"/>
            <a:headEnd/>
            <a:tailEnd/>
          </a:ln>
        </p:spPr>
      </p:pic>
      <p:sp>
        <p:nvSpPr>
          <p:cNvPr id="5" name="CaixaDeTexto 4"/>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NO-SQL – Orientado a Colunas</a:t>
            </a:r>
          </a:p>
        </p:txBody>
      </p:sp>
    </p:spTree>
    <p:extLst>
      <p:ext uri="{BB962C8B-B14F-4D97-AF65-F5344CB8AC3E}">
        <p14:creationId xmlns:p14="http://schemas.microsoft.com/office/powerpoint/2010/main" val="98528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24000" y="116632"/>
            <a:ext cx="4932040" cy="461665"/>
          </a:xfrm>
          <a:prstGeom prst="rect">
            <a:avLst/>
          </a:prstGeom>
          <a:noFill/>
        </p:spPr>
        <p:txBody>
          <a:bodyPr wrap="square" rtlCol="0">
            <a:spAutoFit/>
          </a:bodyPr>
          <a:lstStyle/>
          <a:p>
            <a:r>
              <a:rPr lang="pt-BR" sz="2400" dirty="0">
                <a:solidFill>
                  <a:schemeClr val="bg2"/>
                </a:solidFill>
              </a:rPr>
              <a:t>No SQL – Orientado a Colunas</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395536" y="679470"/>
            <a:ext cx="8496944" cy="1938992"/>
          </a:xfrm>
          <a:prstGeom prst="rect">
            <a:avLst/>
          </a:prstGeom>
          <a:noFill/>
        </p:spPr>
        <p:txBody>
          <a:bodyPr wrap="square" rtlCol="0">
            <a:spAutoFit/>
          </a:bodyPr>
          <a:lstStyle/>
          <a:p>
            <a:r>
              <a:rPr lang="pt-BR" sz="2000" i="0" dirty="0">
                <a:solidFill>
                  <a:schemeClr val="bg2"/>
                </a:solidFill>
              </a:rPr>
              <a:t>Banco de Dados Orientados a Colunas</a:t>
            </a:r>
          </a:p>
          <a:p>
            <a:endParaRPr lang="pt-BR" sz="2000" b="0" i="0" dirty="0">
              <a:solidFill>
                <a:schemeClr val="bg2"/>
              </a:solidFill>
            </a:endParaRPr>
          </a:p>
          <a:p>
            <a:r>
              <a:rPr lang="pt-BR" sz="2000" b="0" i="0" dirty="0">
                <a:solidFill>
                  <a:schemeClr val="bg2"/>
                </a:solidFill>
              </a:rPr>
              <a:t>São banco de dados voltados a análise de grandes volumes de dados no menor tempo possível, portanto são baseados no uso intensivo de memória RAM. Para tanto, possuem uma arquitetura totalmente distinta do modelo relacional tradicional.</a:t>
            </a:r>
          </a:p>
        </p:txBody>
      </p:sp>
      <p:pic>
        <p:nvPicPr>
          <p:cNvPr id="4" name="Imagem 3">
            <a:extLst>
              <a:ext uri="{FF2B5EF4-FFF2-40B4-BE49-F238E27FC236}">
                <a16:creationId xmlns:a16="http://schemas.microsoft.com/office/drawing/2014/main" id="{20A28125-724B-43ED-8212-EC3742250730}"/>
              </a:ext>
            </a:extLst>
          </p:cNvPr>
          <p:cNvPicPr>
            <a:picLocks noChangeAspect="1"/>
          </p:cNvPicPr>
          <p:nvPr/>
        </p:nvPicPr>
        <p:blipFill>
          <a:blip r:embed="rId2"/>
          <a:stretch>
            <a:fillRect/>
          </a:stretch>
        </p:blipFill>
        <p:spPr>
          <a:xfrm>
            <a:off x="908495" y="2719635"/>
            <a:ext cx="3067050" cy="1924050"/>
          </a:xfrm>
          <a:prstGeom prst="rect">
            <a:avLst/>
          </a:prstGeom>
        </p:spPr>
      </p:pic>
      <p:pic>
        <p:nvPicPr>
          <p:cNvPr id="5" name="Imagem 4">
            <a:extLst>
              <a:ext uri="{FF2B5EF4-FFF2-40B4-BE49-F238E27FC236}">
                <a16:creationId xmlns:a16="http://schemas.microsoft.com/office/drawing/2014/main" id="{2DF2086A-8A46-419D-8D9D-A17AC152F702}"/>
              </a:ext>
            </a:extLst>
          </p:cNvPr>
          <p:cNvPicPr>
            <a:picLocks noChangeAspect="1"/>
          </p:cNvPicPr>
          <p:nvPr/>
        </p:nvPicPr>
        <p:blipFill>
          <a:blip r:embed="rId3"/>
          <a:stretch>
            <a:fillRect/>
          </a:stretch>
        </p:blipFill>
        <p:spPr>
          <a:xfrm>
            <a:off x="4431745" y="2367210"/>
            <a:ext cx="3829050" cy="2276475"/>
          </a:xfrm>
          <a:prstGeom prst="rect">
            <a:avLst/>
          </a:prstGeom>
        </p:spPr>
      </p:pic>
      <p:sp>
        <p:nvSpPr>
          <p:cNvPr id="6" name="CaixaDeTexto 5">
            <a:extLst>
              <a:ext uri="{FF2B5EF4-FFF2-40B4-BE49-F238E27FC236}">
                <a16:creationId xmlns:a16="http://schemas.microsoft.com/office/drawing/2014/main" id="{CA44410B-E671-41AE-865F-463563FE5F2C}"/>
              </a:ext>
            </a:extLst>
          </p:cNvPr>
          <p:cNvSpPr txBox="1"/>
          <p:nvPr/>
        </p:nvSpPr>
        <p:spPr>
          <a:xfrm>
            <a:off x="329304" y="4643685"/>
            <a:ext cx="8784976" cy="1015663"/>
          </a:xfrm>
          <a:prstGeom prst="rect">
            <a:avLst/>
          </a:prstGeom>
          <a:solidFill>
            <a:schemeClr val="tx1"/>
          </a:solidFill>
        </p:spPr>
        <p:txBody>
          <a:bodyPr wrap="square" rtlCol="0">
            <a:spAutoFit/>
          </a:bodyPr>
          <a:lstStyle/>
          <a:p>
            <a:r>
              <a:rPr lang="pt-BR" sz="2000" b="0" i="0" dirty="0">
                <a:solidFill>
                  <a:schemeClr val="bg2"/>
                </a:solidFill>
              </a:rPr>
              <a:t>Em vez de cada registro ser armazenado em linhas, passam a estar armazenados em colunas separadas. A compressão, nesse tipo de esquema, chega próximo a 70%, quando comparada aos bancos relacionais tradicionais (questão de domínio).</a:t>
            </a:r>
          </a:p>
        </p:txBody>
      </p:sp>
    </p:spTree>
    <p:extLst>
      <p:ext uri="{BB962C8B-B14F-4D97-AF65-F5344CB8AC3E}">
        <p14:creationId xmlns:p14="http://schemas.microsoft.com/office/powerpoint/2010/main" val="925844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i="0" dirty="0">
                <a:solidFill>
                  <a:schemeClr val="bg2"/>
                </a:solidFill>
              </a:rPr>
              <a:t>NO SQL</a:t>
            </a:r>
          </a:p>
        </p:txBody>
      </p:sp>
      <p:pic>
        <p:nvPicPr>
          <p:cNvPr id="7" name="Imagem 6">
            <a:extLst>
              <a:ext uri="{FF2B5EF4-FFF2-40B4-BE49-F238E27FC236}">
                <a16:creationId xmlns:a16="http://schemas.microsoft.com/office/drawing/2014/main" id="{E4FF4FE8-A130-4BD6-B02B-0E17C8D9103E}"/>
              </a:ext>
            </a:extLst>
          </p:cNvPr>
          <p:cNvPicPr>
            <a:picLocks noChangeAspect="1"/>
          </p:cNvPicPr>
          <p:nvPr/>
        </p:nvPicPr>
        <p:blipFill>
          <a:blip r:embed="rId2"/>
          <a:stretch>
            <a:fillRect/>
          </a:stretch>
        </p:blipFill>
        <p:spPr>
          <a:xfrm>
            <a:off x="125431" y="1789462"/>
            <a:ext cx="4932039" cy="2647650"/>
          </a:xfrm>
          <a:prstGeom prst="rect">
            <a:avLst/>
          </a:prstGeom>
        </p:spPr>
      </p:pic>
      <p:pic>
        <p:nvPicPr>
          <p:cNvPr id="8" name="Imagem 7">
            <a:extLst>
              <a:ext uri="{FF2B5EF4-FFF2-40B4-BE49-F238E27FC236}">
                <a16:creationId xmlns:a16="http://schemas.microsoft.com/office/drawing/2014/main" id="{037060FA-2174-41A9-8169-BEA7EF738D15}"/>
              </a:ext>
            </a:extLst>
          </p:cNvPr>
          <p:cNvPicPr>
            <a:picLocks noChangeAspect="1"/>
          </p:cNvPicPr>
          <p:nvPr/>
        </p:nvPicPr>
        <p:blipFill>
          <a:blip r:embed="rId3"/>
          <a:stretch>
            <a:fillRect/>
          </a:stretch>
        </p:blipFill>
        <p:spPr>
          <a:xfrm>
            <a:off x="5008563" y="2803171"/>
            <a:ext cx="4104456" cy="3056907"/>
          </a:xfrm>
          <a:prstGeom prst="rect">
            <a:avLst/>
          </a:prstGeom>
        </p:spPr>
      </p:pic>
      <p:sp>
        <p:nvSpPr>
          <p:cNvPr id="9" name="Rectangle 3">
            <a:extLst>
              <a:ext uri="{FF2B5EF4-FFF2-40B4-BE49-F238E27FC236}">
                <a16:creationId xmlns:a16="http://schemas.microsoft.com/office/drawing/2014/main" id="{C21A0605-6ABA-49FD-856C-BA5E0CCEB23A}"/>
              </a:ext>
            </a:extLst>
          </p:cNvPr>
          <p:cNvSpPr txBox="1">
            <a:spLocks noChangeArrowheads="1"/>
          </p:cNvSpPr>
          <p:nvPr/>
        </p:nvSpPr>
        <p:spPr>
          <a:xfrm>
            <a:off x="5057470" y="1789462"/>
            <a:ext cx="4104456" cy="4724400"/>
          </a:xfrm>
          <a:prstGeom prst="rect">
            <a:avLst/>
          </a:prstGeom>
        </p:spPr>
        <p:txBody>
          <a:bodyPr>
            <a:normAutofit/>
          </a:bodyPr>
          <a:lst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a:lstStyle>
          <a:p>
            <a:pPr marL="0" indent="0">
              <a:buNone/>
            </a:pPr>
            <a:r>
              <a:rPr lang="pt-BR" altLang="pt-BR" sz="2000" kern="0" dirty="0">
                <a:solidFill>
                  <a:srgbClr val="07A990"/>
                </a:solidFill>
              </a:rPr>
              <a:t>Quem disse que o marketing não tem vez na área de dados....</a:t>
            </a:r>
          </a:p>
        </p:txBody>
      </p:sp>
    </p:spTree>
    <p:extLst>
      <p:ext uri="{BB962C8B-B14F-4D97-AF65-F5344CB8AC3E}">
        <p14:creationId xmlns:p14="http://schemas.microsoft.com/office/powerpoint/2010/main" val="21566401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24000" y="116632"/>
            <a:ext cx="4932040" cy="461665"/>
          </a:xfrm>
          <a:prstGeom prst="rect">
            <a:avLst/>
          </a:prstGeom>
          <a:noFill/>
        </p:spPr>
        <p:txBody>
          <a:bodyPr wrap="square" rtlCol="0">
            <a:spAutoFit/>
          </a:bodyPr>
          <a:lstStyle/>
          <a:p>
            <a:r>
              <a:rPr lang="pt-BR" sz="2400" dirty="0">
                <a:solidFill>
                  <a:schemeClr val="bg2"/>
                </a:solidFill>
              </a:rPr>
              <a:t>No SQL – Orientado a Colunas</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1631216"/>
          </a:xfrm>
          <a:prstGeom prst="rect">
            <a:avLst/>
          </a:prstGeom>
          <a:noFill/>
        </p:spPr>
        <p:txBody>
          <a:bodyPr wrap="square" rtlCol="0">
            <a:spAutoFit/>
          </a:bodyPr>
          <a:lstStyle/>
          <a:p>
            <a:r>
              <a:rPr lang="pt-BR" sz="2000" i="0" dirty="0">
                <a:solidFill>
                  <a:schemeClr val="bg2"/>
                </a:solidFill>
              </a:rPr>
              <a:t>Banco de Dados Orientados a Colunas</a:t>
            </a:r>
          </a:p>
          <a:p>
            <a:endParaRPr lang="pt-BR" sz="2000" b="0" i="0" dirty="0">
              <a:solidFill>
                <a:schemeClr val="bg2"/>
              </a:solidFill>
            </a:endParaRPr>
          </a:p>
          <a:p>
            <a:r>
              <a:rPr lang="pt-BR" sz="2000" b="0" i="0" dirty="0">
                <a:solidFill>
                  <a:schemeClr val="bg2"/>
                </a:solidFill>
              </a:rPr>
              <a:t>Quando os dados estão armazenados em colunas, surge a necessidade de relacionarmos as colunas entre si. A estratégia mais usual é a criação de uma “chave primária virtual”, dando a impressão de numeração entre linhas.</a:t>
            </a:r>
          </a:p>
        </p:txBody>
      </p:sp>
      <p:sp>
        <p:nvSpPr>
          <p:cNvPr id="6" name="CaixaDeTexto 5">
            <a:extLst>
              <a:ext uri="{FF2B5EF4-FFF2-40B4-BE49-F238E27FC236}">
                <a16:creationId xmlns:a16="http://schemas.microsoft.com/office/drawing/2014/main" id="{CA44410B-E671-41AE-865F-463563FE5F2C}"/>
              </a:ext>
            </a:extLst>
          </p:cNvPr>
          <p:cNvSpPr txBox="1"/>
          <p:nvPr/>
        </p:nvSpPr>
        <p:spPr>
          <a:xfrm>
            <a:off x="1271636" y="4999090"/>
            <a:ext cx="7272808" cy="400110"/>
          </a:xfrm>
          <a:prstGeom prst="rect">
            <a:avLst/>
          </a:prstGeom>
          <a:noFill/>
        </p:spPr>
        <p:txBody>
          <a:bodyPr wrap="square" rtlCol="0">
            <a:spAutoFit/>
          </a:bodyPr>
          <a:lstStyle/>
          <a:p>
            <a:r>
              <a:rPr lang="pt-BR" sz="2000" b="0" i="0" dirty="0">
                <a:solidFill>
                  <a:schemeClr val="bg2"/>
                </a:solidFill>
              </a:rPr>
              <a:t>Quando pensamos em acessar os dados, podemos pensar em SQL. </a:t>
            </a:r>
          </a:p>
        </p:txBody>
      </p:sp>
      <p:pic>
        <p:nvPicPr>
          <p:cNvPr id="7" name="Imagem 6">
            <a:extLst>
              <a:ext uri="{FF2B5EF4-FFF2-40B4-BE49-F238E27FC236}">
                <a16:creationId xmlns:a16="http://schemas.microsoft.com/office/drawing/2014/main" id="{BD9BF0F8-0971-4CBB-9647-0BB03D8DD4D7}"/>
              </a:ext>
            </a:extLst>
          </p:cNvPr>
          <p:cNvPicPr>
            <a:picLocks noChangeAspect="1"/>
          </p:cNvPicPr>
          <p:nvPr/>
        </p:nvPicPr>
        <p:blipFill>
          <a:blip r:embed="rId2"/>
          <a:stretch>
            <a:fillRect/>
          </a:stretch>
        </p:blipFill>
        <p:spPr>
          <a:xfrm>
            <a:off x="2394967" y="2522620"/>
            <a:ext cx="4210050" cy="2676525"/>
          </a:xfrm>
          <a:prstGeom prst="rect">
            <a:avLst/>
          </a:prstGeom>
        </p:spPr>
      </p:pic>
    </p:spTree>
    <p:extLst>
      <p:ext uri="{BB962C8B-B14F-4D97-AF65-F5344CB8AC3E}">
        <p14:creationId xmlns:p14="http://schemas.microsoft.com/office/powerpoint/2010/main" val="40030602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24000" y="116632"/>
            <a:ext cx="4932040" cy="461665"/>
          </a:xfrm>
          <a:prstGeom prst="rect">
            <a:avLst/>
          </a:prstGeom>
          <a:noFill/>
        </p:spPr>
        <p:txBody>
          <a:bodyPr wrap="square" rtlCol="0">
            <a:spAutoFit/>
          </a:bodyPr>
          <a:lstStyle/>
          <a:p>
            <a:r>
              <a:rPr lang="pt-BR" sz="2400" dirty="0">
                <a:solidFill>
                  <a:schemeClr val="bg2"/>
                </a:solidFill>
              </a:rPr>
              <a:t>No SQL – Orientado a Colunas</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1631216"/>
          </a:xfrm>
          <a:prstGeom prst="rect">
            <a:avLst/>
          </a:prstGeom>
          <a:noFill/>
        </p:spPr>
        <p:txBody>
          <a:bodyPr wrap="square" rtlCol="0">
            <a:spAutoFit/>
          </a:bodyPr>
          <a:lstStyle/>
          <a:p>
            <a:r>
              <a:rPr lang="pt-BR" sz="2000" i="0" dirty="0">
                <a:solidFill>
                  <a:schemeClr val="bg2"/>
                </a:solidFill>
              </a:rPr>
              <a:t>Banco de Dados Orientados a Colunas</a:t>
            </a:r>
          </a:p>
          <a:p>
            <a:endParaRPr lang="pt-BR" sz="2000" b="0" i="0" dirty="0">
              <a:solidFill>
                <a:schemeClr val="bg2"/>
              </a:solidFill>
            </a:endParaRPr>
          </a:p>
          <a:p>
            <a:r>
              <a:rPr lang="pt-BR" sz="2000" b="0" dirty="0" err="1">
                <a:solidFill>
                  <a:schemeClr val="bg2"/>
                </a:solidFill>
              </a:rPr>
              <a:t>Select</a:t>
            </a:r>
            <a:r>
              <a:rPr lang="pt-BR" sz="2000" b="0" dirty="0">
                <a:solidFill>
                  <a:schemeClr val="bg2"/>
                </a:solidFill>
              </a:rPr>
              <a:t> </a:t>
            </a:r>
            <a:r>
              <a:rPr lang="pt-BR" sz="2000" b="0" dirty="0" err="1">
                <a:solidFill>
                  <a:schemeClr val="bg2"/>
                </a:solidFill>
              </a:rPr>
              <a:t>avg</a:t>
            </a:r>
            <a:r>
              <a:rPr lang="pt-BR" sz="2000" b="0" dirty="0">
                <a:solidFill>
                  <a:schemeClr val="bg2"/>
                </a:solidFill>
              </a:rPr>
              <a:t>(</a:t>
            </a:r>
            <a:r>
              <a:rPr lang="pt-BR" sz="2000" b="0" dirty="0" err="1">
                <a:solidFill>
                  <a:schemeClr val="bg2"/>
                </a:solidFill>
              </a:rPr>
              <a:t>people_age</a:t>
            </a:r>
            <a:r>
              <a:rPr lang="pt-BR" sz="2000" b="0" dirty="0">
                <a:solidFill>
                  <a:schemeClr val="bg2"/>
                </a:solidFill>
              </a:rPr>
              <a:t>) </a:t>
            </a:r>
            <a:r>
              <a:rPr lang="pt-BR" sz="2000" b="0" dirty="0" err="1">
                <a:solidFill>
                  <a:schemeClr val="bg2"/>
                </a:solidFill>
              </a:rPr>
              <a:t>from</a:t>
            </a:r>
            <a:r>
              <a:rPr lang="pt-BR" sz="2000" b="0" dirty="0">
                <a:solidFill>
                  <a:schemeClr val="bg2"/>
                </a:solidFill>
              </a:rPr>
              <a:t> </a:t>
            </a:r>
            <a:r>
              <a:rPr lang="pt-BR" sz="2000" b="0" dirty="0" err="1">
                <a:solidFill>
                  <a:schemeClr val="bg2"/>
                </a:solidFill>
              </a:rPr>
              <a:t>people</a:t>
            </a:r>
            <a:endParaRPr lang="pt-BR" sz="2000" b="0" dirty="0">
              <a:solidFill>
                <a:schemeClr val="bg2"/>
              </a:solidFill>
            </a:endParaRPr>
          </a:p>
          <a:p>
            <a:endParaRPr lang="pt-BR" sz="2000" b="0" dirty="0">
              <a:solidFill>
                <a:schemeClr val="bg2"/>
              </a:solidFill>
            </a:endParaRPr>
          </a:p>
          <a:p>
            <a:r>
              <a:rPr lang="pt-BR" sz="2000" b="0" i="0" dirty="0">
                <a:solidFill>
                  <a:schemeClr val="bg2"/>
                </a:solidFill>
              </a:rPr>
              <a:t>acessará num colunar                                                     acessará num relacional</a:t>
            </a:r>
          </a:p>
        </p:txBody>
      </p:sp>
      <p:sp>
        <p:nvSpPr>
          <p:cNvPr id="6" name="CaixaDeTexto 5">
            <a:extLst>
              <a:ext uri="{FF2B5EF4-FFF2-40B4-BE49-F238E27FC236}">
                <a16:creationId xmlns:a16="http://schemas.microsoft.com/office/drawing/2014/main" id="{CA44410B-E671-41AE-865F-463563FE5F2C}"/>
              </a:ext>
            </a:extLst>
          </p:cNvPr>
          <p:cNvSpPr txBox="1"/>
          <p:nvPr/>
        </p:nvSpPr>
        <p:spPr>
          <a:xfrm>
            <a:off x="3131840" y="3702511"/>
            <a:ext cx="5323681" cy="2246769"/>
          </a:xfrm>
          <a:prstGeom prst="rect">
            <a:avLst/>
          </a:prstGeom>
          <a:noFill/>
        </p:spPr>
        <p:txBody>
          <a:bodyPr wrap="square" rtlCol="0">
            <a:spAutoFit/>
          </a:bodyPr>
          <a:lstStyle/>
          <a:p>
            <a:r>
              <a:rPr lang="pt-BR" sz="2000" b="0" i="0" dirty="0">
                <a:solidFill>
                  <a:schemeClr val="bg2"/>
                </a:solidFill>
              </a:rPr>
              <a:t>Vantagem evidente para o colunar.</a:t>
            </a:r>
          </a:p>
          <a:p>
            <a:endParaRPr lang="pt-BR" sz="2000" b="0" i="0" dirty="0">
              <a:solidFill>
                <a:schemeClr val="bg2"/>
              </a:solidFill>
            </a:endParaRPr>
          </a:p>
          <a:p>
            <a:r>
              <a:rPr lang="pt-BR" sz="2000" b="0" i="0" dirty="0">
                <a:solidFill>
                  <a:schemeClr val="bg2"/>
                </a:solidFill>
              </a:rPr>
              <a:t>Contudo,</a:t>
            </a:r>
          </a:p>
          <a:p>
            <a:endParaRPr lang="pt-BR" sz="2000" b="0" i="0" dirty="0">
              <a:solidFill>
                <a:schemeClr val="bg2"/>
              </a:solidFill>
            </a:endParaRPr>
          </a:p>
          <a:p>
            <a:r>
              <a:rPr lang="pt-BR" sz="2000" b="0" dirty="0" err="1">
                <a:solidFill>
                  <a:schemeClr val="bg2"/>
                </a:solidFill>
              </a:rPr>
              <a:t>Select</a:t>
            </a:r>
            <a:r>
              <a:rPr lang="pt-BR" sz="2000" b="0" dirty="0">
                <a:solidFill>
                  <a:schemeClr val="bg2"/>
                </a:solidFill>
              </a:rPr>
              <a:t> * </a:t>
            </a:r>
            <a:r>
              <a:rPr lang="pt-BR" sz="2000" b="0" dirty="0" err="1">
                <a:solidFill>
                  <a:schemeClr val="bg2"/>
                </a:solidFill>
              </a:rPr>
              <a:t>from</a:t>
            </a:r>
            <a:r>
              <a:rPr lang="pt-BR" sz="2000" b="0" dirty="0">
                <a:solidFill>
                  <a:schemeClr val="bg2"/>
                </a:solidFill>
              </a:rPr>
              <a:t> </a:t>
            </a:r>
            <a:r>
              <a:rPr lang="pt-BR" sz="2000" b="0" dirty="0" err="1">
                <a:solidFill>
                  <a:schemeClr val="bg2"/>
                </a:solidFill>
              </a:rPr>
              <a:t>people</a:t>
            </a:r>
            <a:endParaRPr lang="pt-BR" sz="2000" b="0" dirty="0">
              <a:solidFill>
                <a:schemeClr val="bg2"/>
              </a:solidFill>
            </a:endParaRPr>
          </a:p>
          <a:p>
            <a:endParaRPr lang="pt-BR" sz="2000" b="0" dirty="0">
              <a:solidFill>
                <a:schemeClr val="bg2"/>
              </a:solidFill>
            </a:endParaRPr>
          </a:p>
          <a:p>
            <a:r>
              <a:rPr lang="pt-BR" sz="2000" b="0" i="0" dirty="0">
                <a:solidFill>
                  <a:schemeClr val="bg2"/>
                </a:solidFill>
              </a:rPr>
              <a:t>Tende a gerar apenas um empate.</a:t>
            </a:r>
          </a:p>
        </p:txBody>
      </p:sp>
      <p:pic>
        <p:nvPicPr>
          <p:cNvPr id="4" name="Imagem 3">
            <a:extLst>
              <a:ext uri="{FF2B5EF4-FFF2-40B4-BE49-F238E27FC236}">
                <a16:creationId xmlns:a16="http://schemas.microsoft.com/office/drawing/2014/main" id="{91175EE9-66A0-45BD-8791-E2E148727B7A}"/>
              </a:ext>
            </a:extLst>
          </p:cNvPr>
          <p:cNvPicPr>
            <a:picLocks noChangeAspect="1"/>
          </p:cNvPicPr>
          <p:nvPr/>
        </p:nvPicPr>
        <p:blipFill>
          <a:blip r:embed="rId2"/>
          <a:stretch>
            <a:fillRect/>
          </a:stretch>
        </p:blipFill>
        <p:spPr>
          <a:xfrm>
            <a:off x="2918330" y="1908334"/>
            <a:ext cx="1447800" cy="1924050"/>
          </a:xfrm>
          <a:prstGeom prst="rect">
            <a:avLst/>
          </a:prstGeom>
        </p:spPr>
      </p:pic>
      <p:pic>
        <p:nvPicPr>
          <p:cNvPr id="5" name="Imagem 4">
            <a:extLst>
              <a:ext uri="{FF2B5EF4-FFF2-40B4-BE49-F238E27FC236}">
                <a16:creationId xmlns:a16="http://schemas.microsoft.com/office/drawing/2014/main" id="{8801180A-A549-4DBE-98DD-FE9B29BF5600}"/>
              </a:ext>
            </a:extLst>
          </p:cNvPr>
          <p:cNvPicPr>
            <a:picLocks noChangeAspect="1"/>
          </p:cNvPicPr>
          <p:nvPr/>
        </p:nvPicPr>
        <p:blipFill>
          <a:blip r:embed="rId3"/>
          <a:stretch>
            <a:fillRect/>
          </a:stretch>
        </p:blipFill>
        <p:spPr>
          <a:xfrm>
            <a:off x="5436096" y="476672"/>
            <a:ext cx="3019425" cy="1762125"/>
          </a:xfrm>
          <a:prstGeom prst="rect">
            <a:avLst/>
          </a:prstGeom>
        </p:spPr>
      </p:pic>
    </p:spTree>
    <p:extLst>
      <p:ext uri="{BB962C8B-B14F-4D97-AF65-F5344CB8AC3E}">
        <p14:creationId xmlns:p14="http://schemas.microsoft.com/office/powerpoint/2010/main" val="13651943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24000" y="116632"/>
            <a:ext cx="4932040" cy="461665"/>
          </a:xfrm>
          <a:prstGeom prst="rect">
            <a:avLst/>
          </a:prstGeom>
          <a:noFill/>
        </p:spPr>
        <p:txBody>
          <a:bodyPr wrap="square" rtlCol="0">
            <a:spAutoFit/>
          </a:bodyPr>
          <a:lstStyle/>
          <a:p>
            <a:r>
              <a:rPr lang="pt-BR" sz="2400" dirty="0">
                <a:solidFill>
                  <a:schemeClr val="bg2"/>
                </a:solidFill>
              </a:rPr>
              <a:t>No SQL – Orientado a Colunas</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3785652"/>
          </a:xfrm>
          <a:prstGeom prst="rect">
            <a:avLst/>
          </a:prstGeom>
          <a:solidFill>
            <a:schemeClr val="tx1"/>
          </a:solidFill>
        </p:spPr>
        <p:txBody>
          <a:bodyPr wrap="square" rtlCol="0">
            <a:spAutoFit/>
          </a:bodyPr>
          <a:lstStyle/>
          <a:p>
            <a:r>
              <a:rPr lang="pt-BR" sz="2000" i="0" dirty="0">
                <a:solidFill>
                  <a:schemeClr val="bg2"/>
                </a:solidFill>
              </a:rPr>
              <a:t>Banco de Dados Orientados a Colunas</a:t>
            </a:r>
          </a:p>
          <a:p>
            <a:endParaRPr lang="pt-BR" sz="2000" b="0" i="0" dirty="0">
              <a:solidFill>
                <a:schemeClr val="bg2"/>
              </a:solidFill>
            </a:endParaRPr>
          </a:p>
          <a:p>
            <a:r>
              <a:rPr lang="pt-BR" sz="2000" b="0" i="0" dirty="0">
                <a:solidFill>
                  <a:schemeClr val="bg2"/>
                </a:solidFill>
              </a:rPr>
              <a:t>A utilização de armazenamento em colunas torna-se viável com a utilização de arquiteturas de hardware modernas com grande número de processadores e grande quantidade de memória. </a:t>
            </a:r>
          </a:p>
          <a:p>
            <a:r>
              <a:rPr lang="pt-BR" sz="2000" b="0" i="0" dirty="0">
                <a:solidFill>
                  <a:schemeClr val="bg2"/>
                </a:solidFill>
              </a:rPr>
              <a:t>Os tipos de sistemas mais indicados para uso de armazenamento em colunas são os sistemas que precisam ler e realizar operações de consultas em grandes volumes de dados, ou seja, aplicações analíticas.</a:t>
            </a:r>
          </a:p>
          <a:p>
            <a:r>
              <a:rPr lang="pt-BR" sz="2000" b="0" i="0" dirty="0">
                <a:solidFill>
                  <a:schemeClr val="bg2"/>
                </a:solidFill>
              </a:rPr>
              <a:t>Já para sistemas transacionais, as operações de escrita não são vantajosas. Alguns fornecedores permitem que uma tabela seja definida como </a:t>
            </a:r>
            <a:r>
              <a:rPr lang="pt-BR" sz="2000" i="0" dirty="0" err="1">
                <a:solidFill>
                  <a:schemeClr val="bg2"/>
                </a:solidFill>
              </a:rPr>
              <a:t>Column</a:t>
            </a:r>
            <a:r>
              <a:rPr lang="pt-BR" sz="2000" i="0" dirty="0">
                <a:solidFill>
                  <a:schemeClr val="bg2"/>
                </a:solidFill>
              </a:rPr>
              <a:t> </a:t>
            </a:r>
            <a:r>
              <a:rPr lang="pt-BR" sz="2000" i="0" dirty="0" err="1">
                <a:solidFill>
                  <a:schemeClr val="bg2"/>
                </a:solidFill>
              </a:rPr>
              <a:t>Store</a:t>
            </a:r>
            <a:r>
              <a:rPr lang="pt-BR" sz="2000" b="0" i="0" dirty="0">
                <a:solidFill>
                  <a:schemeClr val="bg2"/>
                </a:solidFill>
              </a:rPr>
              <a:t> ou </a:t>
            </a:r>
            <a:r>
              <a:rPr lang="pt-BR" sz="2000" i="0" dirty="0" err="1">
                <a:solidFill>
                  <a:schemeClr val="bg2"/>
                </a:solidFill>
              </a:rPr>
              <a:t>Row</a:t>
            </a:r>
            <a:r>
              <a:rPr lang="pt-BR" sz="2000" i="0" dirty="0">
                <a:solidFill>
                  <a:schemeClr val="bg2"/>
                </a:solidFill>
              </a:rPr>
              <a:t> </a:t>
            </a:r>
            <a:r>
              <a:rPr lang="pt-BR" sz="2000" i="0" dirty="0" err="1">
                <a:solidFill>
                  <a:schemeClr val="bg2"/>
                </a:solidFill>
              </a:rPr>
              <a:t>Store</a:t>
            </a:r>
            <a:r>
              <a:rPr lang="pt-BR" sz="2000" b="0" i="0" dirty="0">
                <a:solidFill>
                  <a:schemeClr val="bg2"/>
                </a:solidFill>
              </a:rPr>
              <a:t> dentro do mesmo banco de dados e ainda permitem que o modo seja alterado mesmo que já existam dados na tabela, como no SAP HANA. </a:t>
            </a:r>
          </a:p>
        </p:txBody>
      </p:sp>
    </p:spTree>
    <p:extLst>
      <p:ext uri="{BB962C8B-B14F-4D97-AF65-F5344CB8AC3E}">
        <p14:creationId xmlns:p14="http://schemas.microsoft.com/office/powerpoint/2010/main" val="33987452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24000" y="116632"/>
            <a:ext cx="4932040" cy="461665"/>
          </a:xfrm>
          <a:prstGeom prst="rect">
            <a:avLst/>
          </a:prstGeom>
          <a:noFill/>
        </p:spPr>
        <p:txBody>
          <a:bodyPr wrap="square" rtlCol="0">
            <a:spAutoFit/>
          </a:bodyPr>
          <a:lstStyle/>
          <a:p>
            <a:r>
              <a:rPr lang="pt-BR" sz="2400" dirty="0">
                <a:solidFill>
                  <a:schemeClr val="bg2"/>
                </a:solidFill>
              </a:rPr>
              <a:t>No SQL – Orientado a Colunas</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707886"/>
          </a:xfrm>
          <a:prstGeom prst="rect">
            <a:avLst/>
          </a:prstGeom>
          <a:noFill/>
        </p:spPr>
        <p:txBody>
          <a:bodyPr wrap="square" rtlCol="0">
            <a:spAutoFit/>
          </a:bodyPr>
          <a:lstStyle/>
          <a:p>
            <a:r>
              <a:rPr lang="pt-BR" sz="2000" i="0" dirty="0">
                <a:solidFill>
                  <a:schemeClr val="bg2"/>
                </a:solidFill>
              </a:rPr>
              <a:t>Banco de Dados Orientados a Colunas</a:t>
            </a:r>
          </a:p>
          <a:p>
            <a:endParaRPr lang="pt-BR" sz="2000" b="0" i="0" dirty="0">
              <a:solidFill>
                <a:schemeClr val="bg2"/>
              </a:solidFill>
            </a:endParaRPr>
          </a:p>
        </p:txBody>
      </p:sp>
      <p:sp>
        <p:nvSpPr>
          <p:cNvPr id="5" name="Text Placeholder 4">
            <a:extLst>
              <a:ext uri="{FF2B5EF4-FFF2-40B4-BE49-F238E27FC236}">
                <a16:creationId xmlns:a16="http://schemas.microsoft.com/office/drawing/2014/main" id="{7302C442-4B75-4D2B-8D99-E835ED86EF5C}"/>
              </a:ext>
            </a:extLst>
          </p:cNvPr>
          <p:cNvSpPr txBox="1">
            <a:spLocks/>
          </p:cNvSpPr>
          <p:nvPr/>
        </p:nvSpPr>
        <p:spPr bwMode="black">
          <a:xfrm>
            <a:off x="575556" y="1493530"/>
            <a:ext cx="7992888" cy="1559859"/>
          </a:xfrm>
          <a:prstGeom prst="rect">
            <a:avLst/>
          </a:prstGeom>
          <a:solidFill>
            <a:schemeClr val="tx2"/>
          </a:solidFill>
        </p:spPr>
        <p:txBody>
          <a:bodyPr vert="horz" lIns="0" tIns="0" rIns="0" bIns="0" rtlCol="0">
            <a:normAutofit fontScale="92500" lnSpcReduction="20000"/>
          </a:bodyPr>
          <a:lstStyle>
            <a:lvl1pPr marL="0" indent="0" algn="l" defTabSz="457200" rtl="0" eaLnBrk="1" latinLnBrk="0" hangingPunct="1">
              <a:lnSpc>
                <a:spcPct val="120000"/>
              </a:lnSpc>
              <a:spcBef>
                <a:spcPts val="0"/>
              </a:spcBef>
              <a:spcAft>
                <a:spcPts val="140"/>
              </a:spcAft>
              <a:buSzPct val="100000"/>
              <a:buFont typeface="Arial"/>
              <a:buNone/>
              <a:defRPr sz="1800" b="1" i="0" kern="1200">
                <a:solidFill>
                  <a:schemeClr val="accent1"/>
                </a:solidFill>
                <a:latin typeface="Arial"/>
                <a:ea typeface="+mn-ea"/>
                <a:cs typeface="Arial"/>
              </a:defRPr>
            </a:lvl1pPr>
            <a:lvl2pPr marL="0" indent="0" algn="l" defTabSz="430213" rtl="0" eaLnBrk="1" latinLnBrk="0" hangingPunct="1">
              <a:lnSpc>
                <a:spcPct val="120000"/>
              </a:lnSpc>
              <a:spcBef>
                <a:spcPts val="0"/>
              </a:spcBef>
              <a:spcAft>
                <a:spcPts val="140"/>
              </a:spcAft>
              <a:buSzPct val="100000"/>
              <a:buFont typeface="Lucida Grande"/>
              <a:buNone/>
              <a:defRPr sz="1800" b="0" i="0" kern="1200">
                <a:solidFill>
                  <a:schemeClr val="tx1"/>
                </a:solidFill>
                <a:latin typeface="Arial"/>
                <a:ea typeface="+mn-ea"/>
                <a:cs typeface="Arial"/>
              </a:defRPr>
            </a:lvl2pPr>
            <a:lvl3pPr marL="169863" indent="-169863" algn="l" defTabSz="457200" rtl="0" eaLnBrk="1" latinLnBrk="0" hangingPunct="1">
              <a:lnSpc>
                <a:spcPct val="120000"/>
              </a:lnSpc>
              <a:spcBef>
                <a:spcPts val="0"/>
              </a:spcBef>
              <a:spcAft>
                <a:spcPts val="140"/>
              </a:spcAft>
              <a:buFont typeface="Arial"/>
              <a:buChar char="•"/>
              <a:defRPr sz="1400" b="0" i="0" kern="1200">
                <a:solidFill>
                  <a:schemeClr val="tx1"/>
                </a:solidFill>
                <a:latin typeface="Arial"/>
                <a:ea typeface="+mn-ea"/>
                <a:cs typeface="Arial"/>
              </a:defRPr>
            </a:lvl3pPr>
            <a:lvl4pPr marL="341313" indent="-180975" algn="l" defTabSz="457200" rtl="0" eaLnBrk="1" latinLnBrk="0" hangingPunct="1">
              <a:lnSpc>
                <a:spcPct val="120000"/>
              </a:lnSpc>
              <a:spcBef>
                <a:spcPts val="0"/>
              </a:spcBef>
              <a:spcAft>
                <a:spcPts val="140"/>
              </a:spcAft>
              <a:buSzPct val="80000"/>
              <a:buFont typeface="Lucida Grande"/>
              <a:buChar char="−"/>
              <a:defRPr lang="en-US" sz="1400" b="0" i="0" kern="1200" dirty="0" smtClean="0">
                <a:solidFill>
                  <a:schemeClr val="tx1"/>
                </a:solidFill>
                <a:latin typeface="Arial"/>
                <a:ea typeface="+mn-ea"/>
                <a:cs typeface="Arial"/>
              </a:defRPr>
            </a:lvl4pPr>
            <a:lvl5pPr marL="469900" indent="-150813" algn="l" defTabSz="457200" rtl="0" eaLnBrk="1" latinLnBrk="0" hangingPunct="1">
              <a:lnSpc>
                <a:spcPct val="120000"/>
              </a:lnSpc>
              <a:spcBef>
                <a:spcPts val="0"/>
              </a:spcBef>
              <a:spcAft>
                <a:spcPts val="140"/>
              </a:spcAft>
              <a:buFont typeface="Arial"/>
              <a:buChar char="•"/>
              <a:tabLst/>
              <a:defRPr sz="1400" b="0" i="0" kern="1200">
                <a:solidFill>
                  <a:schemeClr val="tx1"/>
                </a:solidFill>
                <a:latin typeface="Arial"/>
                <a:ea typeface="+mn-ea"/>
                <a:cs typeface="Arial"/>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fontAlgn="auto"/>
            <a:r>
              <a:rPr lang="pt-BR" sz="1900" dirty="0">
                <a:solidFill>
                  <a:sysClr val="windowText" lastClr="000000"/>
                </a:solidFill>
              </a:rPr>
              <a:t>Os dados são organizados em disco para cada coluna</a:t>
            </a:r>
            <a:endParaRPr kumimoji="0" lang="en-US" sz="1900" b="1" i="0" u="none" strike="noStrike" kern="1200" cap="none" spc="0" normalizeH="0" baseline="0" noProof="0" dirty="0">
              <a:ln>
                <a:noFill/>
              </a:ln>
              <a:solidFill>
                <a:sysClr val="windowText" lastClr="000000"/>
              </a:solidFill>
              <a:effectLst/>
              <a:uLnTx/>
              <a:uFillTx/>
            </a:endParaRPr>
          </a:p>
          <a:p>
            <a:pPr marL="455613" lvl="2" indent="-285750" fontAlgn="auto">
              <a:buFont typeface="Arial" pitchFamily="34" charset="0"/>
              <a:buChar char="•"/>
            </a:pPr>
            <a:r>
              <a:rPr lang="pt-BR" dirty="0">
                <a:solidFill>
                  <a:sysClr val="windowText" lastClr="000000"/>
                </a:solidFill>
              </a:rPr>
              <a:t>Só lê as colunas envolvidas na consulta do disco em vez de cada linha e coluna</a:t>
            </a:r>
          </a:p>
          <a:p>
            <a:pPr marL="455613" lvl="2" indent="-285750" fontAlgn="auto">
              <a:buFont typeface="Arial" pitchFamily="34" charset="0"/>
              <a:buChar char="•"/>
            </a:pPr>
            <a:r>
              <a:rPr lang="pt-BR" dirty="0">
                <a:solidFill>
                  <a:sysClr val="windowText" lastClr="000000"/>
                </a:solidFill>
              </a:rPr>
              <a:t>Lê e grava em tamanhos de bloco muito grandes</a:t>
            </a:r>
          </a:p>
          <a:p>
            <a:pPr marL="455613" lvl="2" indent="-285750" fontAlgn="auto">
              <a:buFont typeface="Arial" pitchFamily="34" charset="0"/>
              <a:buChar char="•"/>
            </a:pPr>
            <a:r>
              <a:rPr lang="pt-BR" dirty="0">
                <a:solidFill>
                  <a:sysClr val="windowText" lastClr="000000"/>
                </a:solidFill>
              </a:rPr>
              <a:t>Todas as operações no mecanismo de consulta construído para execução em colunas</a:t>
            </a:r>
          </a:p>
          <a:p>
            <a:pPr lvl="1" fontAlgn="auto"/>
            <a:r>
              <a:rPr lang="pt-BR" sz="1900" b="1" dirty="0">
                <a:solidFill>
                  <a:sysClr val="windowText" lastClr="000000"/>
                </a:solidFill>
              </a:rPr>
              <a:t>Ideal para cargas de trabalho de carga / leitura intensiva com redução dramática de I/O de disco</a:t>
            </a:r>
            <a:endParaRPr kumimoji="0" lang="en-US" sz="1900" b="1" i="0" u="none" strike="noStrike" kern="1200" cap="none" spc="0" normalizeH="0" baseline="0" noProof="0" dirty="0">
              <a:ln>
                <a:noFill/>
              </a:ln>
              <a:solidFill>
                <a:srgbClr val="FF0000"/>
              </a:solidFill>
              <a:effectLst/>
              <a:uLnTx/>
              <a:uFillTx/>
            </a:endParaRPr>
          </a:p>
        </p:txBody>
      </p:sp>
      <p:sp>
        <p:nvSpPr>
          <p:cNvPr id="6" name="AutoShape 8">
            <a:extLst>
              <a:ext uri="{FF2B5EF4-FFF2-40B4-BE49-F238E27FC236}">
                <a16:creationId xmlns:a16="http://schemas.microsoft.com/office/drawing/2014/main" id="{D05C9D30-7604-4C7D-92C3-BCCFEF2BC943}"/>
              </a:ext>
            </a:extLst>
          </p:cNvPr>
          <p:cNvSpPr>
            <a:spLocks noChangeArrowheads="1"/>
          </p:cNvSpPr>
          <p:nvPr/>
        </p:nvSpPr>
        <p:spPr bwMode="gray">
          <a:xfrm>
            <a:off x="2913539" y="5145662"/>
            <a:ext cx="5416545" cy="619397"/>
          </a:xfrm>
          <a:prstGeom prst="can">
            <a:avLst>
              <a:gd name="adj" fmla="val 34097"/>
            </a:avLst>
          </a:prstGeom>
          <a:solidFill>
            <a:srgbClr val="AEDA78"/>
          </a:solidFill>
          <a:ln w="22225">
            <a:solidFill>
              <a:srgbClr val="FFFFFF"/>
            </a:solidFill>
            <a:round/>
            <a:headEnd/>
            <a:tailEnd/>
          </a:ln>
        </p:spPr>
        <p:txBody>
          <a:bodyPr wrap="square" anchor="ctr">
            <a:noAutofit/>
          </a:bodyPr>
          <a:lstStyle/>
          <a:p>
            <a:pPr eaLnBrk="1" fontAlgn="auto" hangingPunct="1">
              <a:spcBef>
                <a:spcPts val="0"/>
              </a:spcBef>
              <a:spcAft>
                <a:spcPts val="0"/>
              </a:spcAft>
              <a:defRPr/>
            </a:pPr>
            <a:endParaRPr lang="en-US" sz="1800" b="0" kern="0" dirty="0">
              <a:solidFill>
                <a:sysClr val="windowText" lastClr="000000"/>
              </a:solidFill>
              <a:latin typeface="Calibri" pitchFamily="34" charset="0"/>
              <a:cs typeface="Calibri" pitchFamily="34" charset="0"/>
            </a:endParaRPr>
          </a:p>
        </p:txBody>
      </p:sp>
      <p:sp>
        <p:nvSpPr>
          <p:cNvPr id="7" name="AutoShape 8">
            <a:extLst>
              <a:ext uri="{FF2B5EF4-FFF2-40B4-BE49-F238E27FC236}">
                <a16:creationId xmlns:a16="http://schemas.microsoft.com/office/drawing/2014/main" id="{D38FF70A-86EB-4180-A389-9B0CC9E82C86}"/>
              </a:ext>
            </a:extLst>
          </p:cNvPr>
          <p:cNvSpPr>
            <a:spLocks noChangeArrowheads="1"/>
          </p:cNvSpPr>
          <p:nvPr/>
        </p:nvSpPr>
        <p:spPr bwMode="gray">
          <a:xfrm>
            <a:off x="2894489" y="4085529"/>
            <a:ext cx="5416545" cy="619397"/>
          </a:xfrm>
          <a:prstGeom prst="can">
            <a:avLst>
              <a:gd name="adj" fmla="val 34097"/>
            </a:avLst>
          </a:prstGeom>
          <a:solidFill>
            <a:srgbClr val="AEDA78"/>
          </a:solidFill>
          <a:ln w="22225">
            <a:solidFill>
              <a:srgbClr val="FFFFFF"/>
            </a:solidFill>
            <a:round/>
            <a:headEnd/>
            <a:tailEnd/>
          </a:ln>
        </p:spPr>
        <p:txBody>
          <a:bodyPr wrap="square" anchor="ctr">
            <a:noAutofit/>
          </a:bodyPr>
          <a:lstStyle/>
          <a:p>
            <a:pPr eaLnBrk="1" fontAlgn="auto" hangingPunct="1">
              <a:spcBef>
                <a:spcPts val="0"/>
              </a:spcBef>
              <a:spcAft>
                <a:spcPts val="0"/>
              </a:spcAft>
              <a:defRPr/>
            </a:pPr>
            <a:endParaRPr lang="en-US" sz="1800" b="0" kern="0" dirty="0">
              <a:solidFill>
                <a:sysClr val="windowText" lastClr="000000"/>
              </a:solidFill>
              <a:latin typeface="Calibri" pitchFamily="34" charset="0"/>
              <a:cs typeface="Calibri" pitchFamily="34" charset="0"/>
            </a:endParaRPr>
          </a:p>
        </p:txBody>
      </p:sp>
      <p:sp>
        <p:nvSpPr>
          <p:cNvPr id="8" name="AutoShape 5">
            <a:extLst>
              <a:ext uri="{FF2B5EF4-FFF2-40B4-BE49-F238E27FC236}">
                <a16:creationId xmlns:a16="http://schemas.microsoft.com/office/drawing/2014/main" id="{0D739614-AB6E-4286-AE9B-771139F3B7A5}"/>
              </a:ext>
            </a:extLst>
          </p:cNvPr>
          <p:cNvSpPr>
            <a:spLocks noChangeArrowheads="1"/>
          </p:cNvSpPr>
          <p:nvPr/>
        </p:nvSpPr>
        <p:spPr bwMode="auto">
          <a:xfrm>
            <a:off x="3218409" y="5105656"/>
            <a:ext cx="4959274" cy="147555"/>
          </a:xfrm>
          <a:prstGeom prst="roundRect">
            <a:avLst>
              <a:gd name="adj" fmla="val 16667"/>
            </a:avLst>
          </a:prstGeom>
          <a:solidFill>
            <a:srgbClr val="6184AE"/>
          </a:solidFill>
          <a:ln w="12700">
            <a:solidFill>
              <a:srgbClr val="808080"/>
            </a:solidFill>
            <a:round/>
            <a:headEnd type="none" w="sm" len="sm"/>
            <a:tailEnd type="none" w="sm" len="sm"/>
          </a:ln>
        </p:spPr>
        <p:txBody>
          <a:bodyPr wrap="none" lIns="0" tIns="0" rIns="0" bIns="0" anchor="ctr"/>
          <a:lstStyle/>
          <a:p>
            <a:pPr eaLnBrk="1" fontAlgn="auto" hangingPunct="1">
              <a:lnSpc>
                <a:spcPts val="1400"/>
              </a:lnSpc>
              <a:spcBef>
                <a:spcPts val="0"/>
              </a:spcBef>
              <a:spcAft>
                <a:spcPts val="0"/>
              </a:spcAft>
              <a:defRPr/>
            </a:pPr>
            <a:r>
              <a:rPr lang="en-US" sz="1600" kern="0" dirty="0">
                <a:solidFill>
                  <a:srgbClr val="FFFFFF"/>
                </a:solidFill>
                <a:latin typeface="Calibri" pitchFamily="34" charset="0"/>
                <a:cs typeface="Calibri" pitchFamily="34" charset="0"/>
              </a:rPr>
              <a:t> </a:t>
            </a:r>
            <a:r>
              <a:rPr lang="en-US" sz="1000" kern="0" dirty="0">
                <a:solidFill>
                  <a:srgbClr val="FFFFFF"/>
                </a:solidFill>
                <a:latin typeface="Calibri" pitchFamily="34" charset="0"/>
                <a:cs typeface="Calibri" pitchFamily="34" charset="0"/>
              </a:rPr>
              <a:t>AAPL</a:t>
            </a:r>
            <a:r>
              <a:rPr lang="en-US" sz="300" kern="0" dirty="0">
                <a:solidFill>
                  <a:srgbClr val="FFFFFF"/>
                </a:solidFill>
                <a:latin typeface="Calibri" pitchFamily="34" charset="0"/>
                <a:cs typeface="Calibri" pitchFamily="34" charset="0"/>
              </a:rPr>
              <a:t>         NYASE                   NYAASE                 NYSE            NYASE               NGGYSE               NYGGGSE          NYSE               NYSE                    NYSE            </a:t>
            </a:r>
            <a:r>
              <a:rPr lang="en-US" sz="1000" kern="0" dirty="0">
                <a:solidFill>
                  <a:srgbClr val="FFFFFF"/>
                </a:solidFill>
                <a:latin typeface="Calibri" pitchFamily="34" charset="0"/>
                <a:cs typeface="Calibri" pitchFamily="34" charset="0"/>
              </a:rPr>
              <a:t>143.74</a:t>
            </a:r>
            <a:r>
              <a:rPr lang="en-US" sz="600" kern="0" dirty="0">
                <a:solidFill>
                  <a:srgbClr val="FFFFFF"/>
                </a:solidFill>
                <a:latin typeface="Calibri" pitchFamily="34" charset="0"/>
                <a:cs typeface="Calibri" pitchFamily="34" charset="0"/>
              </a:rPr>
              <a:t>     </a:t>
            </a:r>
            <a:r>
              <a:rPr lang="en-US" sz="300" kern="0" dirty="0">
                <a:solidFill>
                  <a:srgbClr val="FFFFFF"/>
                </a:solidFill>
                <a:latin typeface="Calibri" pitchFamily="34" charset="0"/>
                <a:cs typeface="Calibri" pitchFamily="34" charset="0"/>
              </a:rPr>
              <a:t>NYSE                NYSE             NYSE   </a:t>
            </a:r>
            <a:r>
              <a:rPr lang="en-US" sz="600" kern="0" dirty="0">
                <a:solidFill>
                  <a:srgbClr val="FFFFFF"/>
                </a:solidFill>
                <a:latin typeface="Calibri" pitchFamily="34" charset="0"/>
                <a:cs typeface="Calibri" pitchFamily="34" charset="0"/>
              </a:rPr>
              <a:t>   </a:t>
            </a:r>
            <a:r>
              <a:rPr lang="en-US" sz="1000" kern="0" dirty="0">
                <a:solidFill>
                  <a:srgbClr val="FFFFFF"/>
                </a:solidFill>
                <a:latin typeface="Calibri" pitchFamily="34" charset="0"/>
                <a:cs typeface="Calibri" pitchFamily="34" charset="0"/>
              </a:rPr>
              <a:t>5/05/09</a:t>
            </a:r>
          </a:p>
        </p:txBody>
      </p:sp>
      <p:sp>
        <p:nvSpPr>
          <p:cNvPr id="9" name="AutoShape 12">
            <a:extLst>
              <a:ext uri="{FF2B5EF4-FFF2-40B4-BE49-F238E27FC236}">
                <a16:creationId xmlns:a16="http://schemas.microsoft.com/office/drawing/2014/main" id="{70B3A708-ACC8-4369-B631-CFA00926F3F1}"/>
              </a:ext>
            </a:extLst>
          </p:cNvPr>
          <p:cNvSpPr>
            <a:spLocks noChangeArrowheads="1"/>
          </p:cNvSpPr>
          <p:nvPr/>
        </p:nvSpPr>
        <p:spPr bwMode="auto">
          <a:xfrm>
            <a:off x="7605430" y="4070670"/>
            <a:ext cx="530352" cy="637794"/>
          </a:xfrm>
          <a:prstGeom prst="roundRect">
            <a:avLst>
              <a:gd name="adj" fmla="val 16667"/>
            </a:avLst>
          </a:prstGeom>
          <a:solidFill>
            <a:srgbClr val="6184AE"/>
          </a:solidFill>
          <a:ln w="12700">
            <a:solidFill>
              <a:srgbClr val="999999"/>
            </a:solidFill>
            <a:round/>
            <a:headEnd type="none" w="sm" len="sm"/>
            <a:tailEnd type="none" w="sm" len="sm"/>
          </a:ln>
        </p:spPr>
        <p:txBody>
          <a:bodyPr wrap="none" lIns="0" tIns="0" rIns="0" bIns="0" anchor="ctr"/>
          <a:lstStyle/>
          <a:p>
            <a:pPr algn="ctr" eaLnBrk="1" fontAlgn="auto" hangingPunct="1">
              <a:spcBef>
                <a:spcPts val="0"/>
              </a:spcBef>
              <a:spcAft>
                <a:spcPts val="0"/>
              </a:spcAft>
              <a:defRPr/>
            </a:pPr>
            <a:r>
              <a:rPr lang="en-US" sz="1000" kern="0" dirty="0">
                <a:solidFill>
                  <a:srgbClr val="FFFFFF"/>
                </a:solidFill>
                <a:latin typeface="Calibri" pitchFamily="34" charset="0"/>
                <a:cs typeface="Calibri" pitchFamily="34" charset="0"/>
              </a:rPr>
              <a:t>5/05/09</a:t>
            </a:r>
          </a:p>
          <a:p>
            <a:pPr algn="ctr" eaLnBrk="1" fontAlgn="auto" hangingPunct="1">
              <a:spcBef>
                <a:spcPts val="0"/>
              </a:spcBef>
              <a:spcAft>
                <a:spcPts val="0"/>
              </a:spcAft>
              <a:defRPr/>
            </a:pPr>
            <a:r>
              <a:rPr lang="en-US" sz="1000" kern="0" dirty="0">
                <a:solidFill>
                  <a:srgbClr val="FFFFFF"/>
                </a:solidFill>
                <a:latin typeface="Calibri" pitchFamily="34" charset="0"/>
                <a:cs typeface="Calibri" pitchFamily="34" charset="0"/>
              </a:rPr>
              <a:t>5/06/09</a:t>
            </a:r>
          </a:p>
          <a:p>
            <a:pPr algn="ctr" eaLnBrk="1" fontAlgn="auto" hangingPunct="1">
              <a:spcBef>
                <a:spcPts val="0"/>
              </a:spcBef>
              <a:spcAft>
                <a:spcPts val="0"/>
              </a:spcAft>
              <a:defRPr/>
            </a:pPr>
            <a:r>
              <a:rPr lang="en-US" sz="1000" kern="0" dirty="0">
                <a:solidFill>
                  <a:srgbClr val="FFFFFF"/>
                </a:solidFill>
                <a:latin typeface="Calibri" pitchFamily="34" charset="0"/>
                <a:cs typeface="Calibri" pitchFamily="34" charset="0"/>
              </a:rPr>
              <a:t>5/05/09</a:t>
            </a:r>
          </a:p>
          <a:p>
            <a:pPr algn="ctr" eaLnBrk="1" fontAlgn="auto" hangingPunct="1">
              <a:spcBef>
                <a:spcPts val="0"/>
              </a:spcBef>
              <a:spcAft>
                <a:spcPts val="0"/>
              </a:spcAft>
              <a:defRPr/>
            </a:pPr>
            <a:r>
              <a:rPr lang="en-US" sz="1000" kern="0" dirty="0">
                <a:solidFill>
                  <a:srgbClr val="FFFFFF"/>
                </a:solidFill>
                <a:latin typeface="Calibri" pitchFamily="34" charset="0"/>
                <a:cs typeface="Calibri" pitchFamily="34" charset="0"/>
              </a:rPr>
              <a:t>5/06/09</a:t>
            </a:r>
          </a:p>
        </p:txBody>
      </p:sp>
      <p:sp>
        <p:nvSpPr>
          <p:cNvPr id="10" name="AutoShape 5">
            <a:extLst>
              <a:ext uri="{FF2B5EF4-FFF2-40B4-BE49-F238E27FC236}">
                <a16:creationId xmlns:a16="http://schemas.microsoft.com/office/drawing/2014/main" id="{D4A759B2-DD43-4E5A-91BE-5EFD84496C11}"/>
              </a:ext>
            </a:extLst>
          </p:cNvPr>
          <p:cNvSpPr>
            <a:spLocks noChangeArrowheads="1"/>
          </p:cNvSpPr>
          <p:nvPr/>
        </p:nvSpPr>
        <p:spPr bwMode="auto">
          <a:xfrm>
            <a:off x="3218409" y="5275201"/>
            <a:ext cx="4959274" cy="147555"/>
          </a:xfrm>
          <a:prstGeom prst="roundRect">
            <a:avLst>
              <a:gd name="adj" fmla="val 16667"/>
            </a:avLst>
          </a:prstGeom>
          <a:solidFill>
            <a:srgbClr val="6184AE"/>
          </a:solidFill>
          <a:ln w="12700">
            <a:solidFill>
              <a:srgbClr val="808080"/>
            </a:solidFill>
            <a:round/>
            <a:headEnd type="none" w="sm" len="sm"/>
            <a:tailEnd type="none" w="sm" len="sm"/>
          </a:ln>
        </p:spPr>
        <p:txBody>
          <a:bodyPr wrap="none" lIns="0" tIns="0" rIns="0" bIns="0" anchor="ctr"/>
          <a:lstStyle/>
          <a:p>
            <a:pPr eaLnBrk="1" fontAlgn="auto" hangingPunct="1">
              <a:lnSpc>
                <a:spcPts val="1400"/>
              </a:lnSpc>
              <a:spcBef>
                <a:spcPts val="0"/>
              </a:spcBef>
              <a:spcAft>
                <a:spcPts val="0"/>
              </a:spcAft>
              <a:defRPr/>
            </a:pPr>
            <a:r>
              <a:rPr lang="en-US" sz="1600" kern="0" dirty="0">
                <a:solidFill>
                  <a:srgbClr val="FFFFFF"/>
                </a:solidFill>
                <a:latin typeface="Calibri" pitchFamily="34" charset="0"/>
                <a:cs typeface="Calibri" pitchFamily="34" charset="0"/>
              </a:rPr>
              <a:t> </a:t>
            </a:r>
            <a:r>
              <a:rPr lang="en-US" sz="1000" kern="0" dirty="0">
                <a:solidFill>
                  <a:srgbClr val="FFFFFF"/>
                </a:solidFill>
                <a:latin typeface="Calibri" pitchFamily="34" charset="0"/>
                <a:cs typeface="Calibri" pitchFamily="34" charset="0"/>
              </a:rPr>
              <a:t>AAPL</a:t>
            </a:r>
            <a:r>
              <a:rPr lang="en-US" sz="300" kern="0" dirty="0">
                <a:solidFill>
                  <a:srgbClr val="FFFFFF"/>
                </a:solidFill>
                <a:latin typeface="Calibri" pitchFamily="34" charset="0"/>
                <a:cs typeface="Calibri" pitchFamily="34" charset="0"/>
              </a:rPr>
              <a:t>         NYASE                   NYAASE                 NYSE            NYASE               NGGYSE               NYGGGSE          NYSE               NYSE                    NYSE            </a:t>
            </a:r>
            <a:r>
              <a:rPr lang="en-US" sz="1000" kern="0" dirty="0">
                <a:solidFill>
                  <a:srgbClr val="FFFFFF"/>
                </a:solidFill>
                <a:latin typeface="Calibri" pitchFamily="34" charset="0"/>
                <a:cs typeface="Calibri" pitchFamily="34" charset="0"/>
              </a:rPr>
              <a:t>143.74</a:t>
            </a:r>
            <a:r>
              <a:rPr lang="en-US" sz="600" kern="0" dirty="0">
                <a:solidFill>
                  <a:srgbClr val="FFFFFF"/>
                </a:solidFill>
                <a:latin typeface="Calibri" pitchFamily="34" charset="0"/>
                <a:cs typeface="Calibri" pitchFamily="34" charset="0"/>
              </a:rPr>
              <a:t>     </a:t>
            </a:r>
            <a:r>
              <a:rPr lang="en-US" sz="300" kern="0" dirty="0">
                <a:solidFill>
                  <a:srgbClr val="FFFFFF"/>
                </a:solidFill>
                <a:latin typeface="Calibri" pitchFamily="34" charset="0"/>
                <a:cs typeface="Calibri" pitchFamily="34" charset="0"/>
              </a:rPr>
              <a:t>NYSE                NYSE             NYSE   </a:t>
            </a:r>
            <a:r>
              <a:rPr lang="en-US" sz="600" kern="0" dirty="0">
                <a:solidFill>
                  <a:srgbClr val="FFFFFF"/>
                </a:solidFill>
                <a:latin typeface="Calibri" pitchFamily="34" charset="0"/>
                <a:cs typeface="Calibri" pitchFamily="34" charset="0"/>
              </a:rPr>
              <a:t>   </a:t>
            </a:r>
            <a:r>
              <a:rPr lang="en-US" sz="1000" kern="0" dirty="0">
                <a:solidFill>
                  <a:srgbClr val="FFFFFF"/>
                </a:solidFill>
                <a:latin typeface="Calibri" pitchFamily="34" charset="0"/>
                <a:cs typeface="Calibri" pitchFamily="34" charset="0"/>
              </a:rPr>
              <a:t>5/06/09</a:t>
            </a:r>
          </a:p>
        </p:txBody>
      </p:sp>
      <p:sp>
        <p:nvSpPr>
          <p:cNvPr id="11" name="AutoShape 5">
            <a:extLst>
              <a:ext uri="{FF2B5EF4-FFF2-40B4-BE49-F238E27FC236}">
                <a16:creationId xmlns:a16="http://schemas.microsoft.com/office/drawing/2014/main" id="{5A611CE4-93B7-4349-8C8E-5E1A3B4135E9}"/>
              </a:ext>
            </a:extLst>
          </p:cNvPr>
          <p:cNvSpPr>
            <a:spLocks noChangeArrowheads="1"/>
          </p:cNvSpPr>
          <p:nvPr/>
        </p:nvSpPr>
        <p:spPr bwMode="auto">
          <a:xfrm>
            <a:off x="3218409" y="5444746"/>
            <a:ext cx="4959274" cy="147555"/>
          </a:xfrm>
          <a:prstGeom prst="roundRect">
            <a:avLst>
              <a:gd name="adj" fmla="val 16667"/>
            </a:avLst>
          </a:prstGeom>
          <a:solidFill>
            <a:srgbClr val="6184AE"/>
          </a:solidFill>
          <a:ln w="12700">
            <a:solidFill>
              <a:srgbClr val="808080"/>
            </a:solidFill>
            <a:round/>
            <a:headEnd type="none" w="sm" len="sm"/>
            <a:tailEnd type="none" w="sm" len="sm"/>
          </a:ln>
        </p:spPr>
        <p:txBody>
          <a:bodyPr wrap="none" lIns="0" tIns="0" rIns="0" bIns="0" anchor="ctr"/>
          <a:lstStyle/>
          <a:p>
            <a:pPr eaLnBrk="1" fontAlgn="auto" hangingPunct="1">
              <a:lnSpc>
                <a:spcPts val="1400"/>
              </a:lnSpc>
              <a:spcBef>
                <a:spcPts val="0"/>
              </a:spcBef>
              <a:spcAft>
                <a:spcPts val="0"/>
              </a:spcAft>
              <a:defRPr/>
            </a:pPr>
            <a:r>
              <a:rPr lang="en-US" sz="1600" kern="0" dirty="0">
                <a:solidFill>
                  <a:srgbClr val="FFFFFF"/>
                </a:solidFill>
                <a:latin typeface="Calibri" pitchFamily="34" charset="0"/>
                <a:cs typeface="Calibri" pitchFamily="34" charset="0"/>
              </a:rPr>
              <a:t> </a:t>
            </a:r>
            <a:r>
              <a:rPr lang="en-US" sz="1000" kern="0" dirty="0">
                <a:solidFill>
                  <a:srgbClr val="FFFFFF"/>
                </a:solidFill>
                <a:latin typeface="Calibri" pitchFamily="34" charset="0"/>
                <a:cs typeface="Calibri" pitchFamily="34" charset="0"/>
              </a:rPr>
              <a:t>BBY</a:t>
            </a:r>
            <a:r>
              <a:rPr lang="en-US" sz="300" kern="0" dirty="0">
                <a:solidFill>
                  <a:srgbClr val="FFFFFF"/>
                </a:solidFill>
                <a:latin typeface="Calibri" pitchFamily="34" charset="0"/>
                <a:cs typeface="Calibri" pitchFamily="34" charset="0"/>
              </a:rPr>
              <a:t>                NYASE                   NYAASE                 NYSE            NYASE               NGGYSE               NYGGGSE          NYSE               NYSE                    NYSE                  </a:t>
            </a:r>
            <a:r>
              <a:rPr lang="en-US" sz="1000" kern="0" dirty="0">
                <a:solidFill>
                  <a:srgbClr val="FFFFFF"/>
                </a:solidFill>
                <a:latin typeface="Calibri" pitchFamily="34" charset="0"/>
                <a:cs typeface="Calibri" pitchFamily="34" charset="0"/>
              </a:rPr>
              <a:t>37.03</a:t>
            </a:r>
            <a:r>
              <a:rPr lang="en-US" sz="600" kern="0" dirty="0">
                <a:solidFill>
                  <a:srgbClr val="FFFFFF"/>
                </a:solidFill>
                <a:latin typeface="Calibri" pitchFamily="34" charset="0"/>
                <a:cs typeface="Calibri" pitchFamily="34" charset="0"/>
              </a:rPr>
              <a:t>     </a:t>
            </a:r>
            <a:r>
              <a:rPr lang="en-US" sz="300" kern="0" dirty="0">
                <a:solidFill>
                  <a:srgbClr val="FFFFFF"/>
                </a:solidFill>
                <a:latin typeface="Calibri" pitchFamily="34" charset="0"/>
                <a:cs typeface="Calibri" pitchFamily="34" charset="0"/>
              </a:rPr>
              <a:t>NYSE                NYSE             NYSE   </a:t>
            </a:r>
            <a:r>
              <a:rPr lang="en-US" sz="600" kern="0" dirty="0">
                <a:solidFill>
                  <a:srgbClr val="FFFFFF"/>
                </a:solidFill>
                <a:latin typeface="Calibri" pitchFamily="34" charset="0"/>
                <a:cs typeface="Calibri" pitchFamily="34" charset="0"/>
              </a:rPr>
              <a:t>   </a:t>
            </a:r>
            <a:r>
              <a:rPr lang="en-US" sz="1000" kern="0" dirty="0">
                <a:solidFill>
                  <a:srgbClr val="FFFFFF"/>
                </a:solidFill>
                <a:latin typeface="Calibri" pitchFamily="34" charset="0"/>
                <a:cs typeface="Calibri" pitchFamily="34" charset="0"/>
              </a:rPr>
              <a:t>5/05/09</a:t>
            </a:r>
          </a:p>
        </p:txBody>
      </p:sp>
      <p:sp>
        <p:nvSpPr>
          <p:cNvPr id="12" name="AutoShape 5">
            <a:extLst>
              <a:ext uri="{FF2B5EF4-FFF2-40B4-BE49-F238E27FC236}">
                <a16:creationId xmlns:a16="http://schemas.microsoft.com/office/drawing/2014/main" id="{A3235D88-F8D0-41C6-B465-C081EEF36E58}"/>
              </a:ext>
            </a:extLst>
          </p:cNvPr>
          <p:cNvSpPr>
            <a:spLocks noChangeArrowheads="1"/>
          </p:cNvSpPr>
          <p:nvPr/>
        </p:nvSpPr>
        <p:spPr bwMode="auto">
          <a:xfrm>
            <a:off x="3218409" y="5614291"/>
            <a:ext cx="4959274" cy="147555"/>
          </a:xfrm>
          <a:prstGeom prst="roundRect">
            <a:avLst>
              <a:gd name="adj" fmla="val 16667"/>
            </a:avLst>
          </a:prstGeom>
          <a:solidFill>
            <a:srgbClr val="6184AE"/>
          </a:solidFill>
          <a:ln w="12700">
            <a:solidFill>
              <a:srgbClr val="808080"/>
            </a:solidFill>
            <a:round/>
            <a:headEnd type="none" w="sm" len="sm"/>
            <a:tailEnd type="none" w="sm" len="sm"/>
          </a:ln>
        </p:spPr>
        <p:txBody>
          <a:bodyPr wrap="none" lIns="0" tIns="0" rIns="0" bIns="0" anchor="ctr"/>
          <a:lstStyle/>
          <a:p>
            <a:pPr eaLnBrk="1" fontAlgn="auto" hangingPunct="1">
              <a:lnSpc>
                <a:spcPts val="1400"/>
              </a:lnSpc>
              <a:spcBef>
                <a:spcPts val="0"/>
              </a:spcBef>
              <a:spcAft>
                <a:spcPts val="0"/>
              </a:spcAft>
              <a:defRPr/>
            </a:pPr>
            <a:r>
              <a:rPr lang="en-US" sz="1600" kern="0" dirty="0">
                <a:solidFill>
                  <a:srgbClr val="FFFFFF"/>
                </a:solidFill>
                <a:latin typeface="Calibri" pitchFamily="34" charset="0"/>
                <a:cs typeface="Calibri" pitchFamily="34" charset="0"/>
              </a:rPr>
              <a:t> </a:t>
            </a:r>
            <a:r>
              <a:rPr lang="en-US" sz="1000" kern="0" dirty="0">
                <a:solidFill>
                  <a:srgbClr val="FFFFFF"/>
                </a:solidFill>
                <a:latin typeface="Calibri" pitchFamily="34" charset="0"/>
                <a:cs typeface="Calibri" pitchFamily="34" charset="0"/>
              </a:rPr>
              <a:t>BBY</a:t>
            </a:r>
            <a:r>
              <a:rPr lang="en-US" sz="300" kern="0" dirty="0">
                <a:solidFill>
                  <a:srgbClr val="FFFFFF"/>
                </a:solidFill>
                <a:latin typeface="Calibri" pitchFamily="34" charset="0"/>
                <a:cs typeface="Calibri" pitchFamily="34" charset="0"/>
              </a:rPr>
              <a:t>                NYASE                   NYAASE                 NYSE            NYASE               NGGYSE               NYGGGSE          NYSE               NYSE                    NYSE                 </a:t>
            </a:r>
            <a:r>
              <a:rPr lang="en-US" sz="1000" kern="0" dirty="0">
                <a:solidFill>
                  <a:srgbClr val="FFFFFF"/>
                </a:solidFill>
                <a:latin typeface="Calibri" pitchFamily="34" charset="0"/>
                <a:cs typeface="Calibri" pitchFamily="34" charset="0"/>
              </a:rPr>
              <a:t>37.13</a:t>
            </a:r>
            <a:r>
              <a:rPr lang="en-US" sz="600" kern="0" dirty="0">
                <a:solidFill>
                  <a:srgbClr val="FFFFFF"/>
                </a:solidFill>
                <a:latin typeface="Calibri" pitchFamily="34" charset="0"/>
                <a:cs typeface="Calibri" pitchFamily="34" charset="0"/>
              </a:rPr>
              <a:t>     </a:t>
            </a:r>
            <a:r>
              <a:rPr lang="en-US" sz="300" kern="0" dirty="0">
                <a:solidFill>
                  <a:srgbClr val="FFFFFF"/>
                </a:solidFill>
                <a:latin typeface="Calibri" pitchFamily="34" charset="0"/>
                <a:cs typeface="Calibri" pitchFamily="34" charset="0"/>
              </a:rPr>
              <a:t>NYSE                NYSE             NYSE   </a:t>
            </a:r>
            <a:r>
              <a:rPr lang="en-US" sz="600" kern="0" dirty="0">
                <a:solidFill>
                  <a:srgbClr val="FFFFFF"/>
                </a:solidFill>
                <a:latin typeface="Calibri" pitchFamily="34" charset="0"/>
                <a:cs typeface="Calibri" pitchFamily="34" charset="0"/>
              </a:rPr>
              <a:t>   </a:t>
            </a:r>
            <a:r>
              <a:rPr lang="en-US" sz="1000" kern="0" dirty="0">
                <a:solidFill>
                  <a:srgbClr val="FFFFFF"/>
                </a:solidFill>
                <a:latin typeface="Calibri" pitchFamily="34" charset="0"/>
                <a:cs typeface="Calibri" pitchFamily="34" charset="0"/>
              </a:rPr>
              <a:t>5/06/09</a:t>
            </a:r>
          </a:p>
        </p:txBody>
      </p:sp>
      <p:cxnSp>
        <p:nvCxnSpPr>
          <p:cNvPr id="13" name="Straight Arrow Connector 42">
            <a:extLst>
              <a:ext uri="{FF2B5EF4-FFF2-40B4-BE49-F238E27FC236}">
                <a16:creationId xmlns:a16="http://schemas.microsoft.com/office/drawing/2014/main" id="{5534E461-CD5D-4030-A215-69E04DCBD1BC}"/>
              </a:ext>
            </a:extLst>
          </p:cNvPr>
          <p:cNvCxnSpPr/>
          <p:nvPr/>
        </p:nvCxnSpPr>
        <p:spPr>
          <a:xfrm>
            <a:off x="2698700" y="4604803"/>
            <a:ext cx="4863149" cy="0"/>
          </a:xfrm>
          <a:prstGeom prst="straightConnector1">
            <a:avLst/>
          </a:prstGeom>
          <a:noFill/>
          <a:ln w="28575" cap="flat" cmpd="sng" algn="ctr">
            <a:solidFill>
              <a:srgbClr val="0096D6">
                <a:lumMod val="75000"/>
              </a:srgbClr>
            </a:solidFill>
            <a:prstDash val="solid"/>
            <a:tailEnd type="arrow" w="lg" len="med"/>
          </a:ln>
          <a:effectLst/>
        </p:spPr>
      </p:cxnSp>
      <p:cxnSp>
        <p:nvCxnSpPr>
          <p:cNvPr id="14" name="Straight Arrow Connector 43">
            <a:extLst>
              <a:ext uri="{FF2B5EF4-FFF2-40B4-BE49-F238E27FC236}">
                <a16:creationId xmlns:a16="http://schemas.microsoft.com/office/drawing/2014/main" id="{B7ADF5E4-0576-4C27-B21D-D6E068EF50D7}"/>
              </a:ext>
            </a:extLst>
          </p:cNvPr>
          <p:cNvCxnSpPr/>
          <p:nvPr/>
        </p:nvCxnSpPr>
        <p:spPr>
          <a:xfrm>
            <a:off x="2698700" y="4399953"/>
            <a:ext cx="3360222" cy="3176"/>
          </a:xfrm>
          <a:prstGeom prst="straightConnector1">
            <a:avLst/>
          </a:prstGeom>
          <a:noFill/>
          <a:ln w="28575" cap="flat" cmpd="sng" algn="ctr">
            <a:solidFill>
              <a:srgbClr val="0096D6">
                <a:lumMod val="75000"/>
              </a:srgbClr>
            </a:solidFill>
            <a:prstDash val="solid"/>
            <a:tailEnd type="arrow" w="lg" len="med"/>
          </a:ln>
          <a:effectLst/>
        </p:spPr>
      </p:cxnSp>
      <p:cxnSp>
        <p:nvCxnSpPr>
          <p:cNvPr id="15" name="Straight Arrow Connector 44">
            <a:extLst>
              <a:ext uri="{FF2B5EF4-FFF2-40B4-BE49-F238E27FC236}">
                <a16:creationId xmlns:a16="http://schemas.microsoft.com/office/drawing/2014/main" id="{704C4669-C30C-4A33-B907-ED6755CC3963}"/>
              </a:ext>
            </a:extLst>
          </p:cNvPr>
          <p:cNvCxnSpPr/>
          <p:nvPr/>
        </p:nvCxnSpPr>
        <p:spPr>
          <a:xfrm>
            <a:off x="2698700" y="4206978"/>
            <a:ext cx="441325" cy="0"/>
          </a:xfrm>
          <a:prstGeom prst="straightConnector1">
            <a:avLst/>
          </a:prstGeom>
          <a:noFill/>
          <a:ln w="28575" cap="flat" cmpd="sng" algn="ctr">
            <a:solidFill>
              <a:srgbClr val="0096D6">
                <a:lumMod val="75000"/>
              </a:srgbClr>
            </a:solidFill>
            <a:prstDash val="solid"/>
            <a:tailEnd type="arrow" w="lg" len="med"/>
          </a:ln>
          <a:effectLst/>
        </p:spPr>
      </p:cxnSp>
      <p:sp>
        <p:nvSpPr>
          <p:cNvPr id="16" name="Rectangle 13">
            <a:extLst>
              <a:ext uri="{FF2B5EF4-FFF2-40B4-BE49-F238E27FC236}">
                <a16:creationId xmlns:a16="http://schemas.microsoft.com/office/drawing/2014/main" id="{F80703FE-1822-4CD6-A1AA-53EFF8477635}"/>
              </a:ext>
            </a:extLst>
          </p:cNvPr>
          <p:cNvSpPr>
            <a:spLocks noChangeArrowheads="1"/>
          </p:cNvSpPr>
          <p:nvPr/>
        </p:nvSpPr>
        <p:spPr bwMode="auto">
          <a:xfrm>
            <a:off x="3923818" y="3772355"/>
            <a:ext cx="3248025" cy="236021"/>
          </a:xfrm>
          <a:prstGeom prst="rect">
            <a:avLst/>
          </a:prstGeom>
          <a:noFill/>
          <a:ln w="9525">
            <a:noFill/>
            <a:miter lim="800000"/>
            <a:headEnd/>
            <a:tailEnd/>
          </a:ln>
        </p:spPr>
        <p:txBody>
          <a:bodyPr/>
          <a:lstStyle/>
          <a:p>
            <a:pPr algn="ctr" eaLnBrk="1" fontAlgn="auto" hangingPunct="1">
              <a:spcBef>
                <a:spcPct val="65000"/>
              </a:spcBef>
              <a:spcAft>
                <a:spcPts val="0"/>
              </a:spcAft>
              <a:buClr>
                <a:srgbClr val="439299"/>
              </a:buClr>
              <a:defRPr/>
            </a:pPr>
            <a:r>
              <a:rPr lang="en-US" sz="1200" kern="0" dirty="0">
                <a:solidFill>
                  <a:srgbClr val="1F67BF"/>
                </a:solidFill>
                <a:latin typeface="Calibri" pitchFamily="34" charset="0"/>
                <a:cs typeface="Calibri" pitchFamily="34" charset="0"/>
              </a:rPr>
              <a:t>Column Store - </a:t>
            </a:r>
            <a:r>
              <a:rPr lang="en-US" sz="1200" b="0" kern="0" dirty="0">
                <a:solidFill>
                  <a:srgbClr val="1F67BF"/>
                </a:solidFill>
                <a:latin typeface="Calibri" pitchFamily="34" charset="0"/>
                <a:cs typeface="Calibri" pitchFamily="34" charset="0"/>
              </a:rPr>
              <a:t>Reads 3 columns</a:t>
            </a:r>
            <a:endParaRPr lang="en-US" sz="1200" i="1" kern="0" dirty="0">
              <a:solidFill>
                <a:srgbClr val="1F67BF"/>
              </a:solidFill>
              <a:latin typeface="Calibri" pitchFamily="34" charset="0"/>
              <a:cs typeface="Calibri" pitchFamily="34" charset="0"/>
            </a:endParaRPr>
          </a:p>
        </p:txBody>
      </p:sp>
      <p:sp>
        <p:nvSpPr>
          <p:cNvPr id="17" name="Rectangle 13">
            <a:extLst>
              <a:ext uri="{FF2B5EF4-FFF2-40B4-BE49-F238E27FC236}">
                <a16:creationId xmlns:a16="http://schemas.microsoft.com/office/drawing/2014/main" id="{52B9407C-D574-49F0-99E2-2E71FE696299}"/>
              </a:ext>
            </a:extLst>
          </p:cNvPr>
          <p:cNvSpPr>
            <a:spLocks noChangeArrowheads="1"/>
          </p:cNvSpPr>
          <p:nvPr/>
        </p:nvSpPr>
        <p:spPr bwMode="auto">
          <a:xfrm>
            <a:off x="4019068" y="4843918"/>
            <a:ext cx="3248025" cy="236021"/>
          </a:xfrm>
          <a:prstGeom prst="rect">
            <a:avLst/>
          </a:prstGeom>
          <a:noFill/>
          <a:ln w="9525">
            <a:noFill/>
            <a:miter lim="800000"/>
            <a:headEnd/>
            <a:tailEnd/>
          </a:ln>
        </p:spPr>
        <p:txBody>
          <a:bodyPr/>
          <a:lstStyle/>
          <a:p>
            <a:pPr algn="ctr" eaLnBrk="1" fontAlgn="auto" hangingPunct="1">
              <a:spcBef>
                <a:spcPct val="65000"/>
              </a:spcBef>
              <a:spcAft>
                <a:spcPts val="0"/>
              </a:spcAft>
              <a:buClr>
                <a:srgbClr val="439299"/>
              </a:buClr>
              <a:defRPr/>
            </a:pPr>
            <a:r>
              <a:rPr lang="en-US" sz="1200" kern="0" dirty="0">
                <a:solidFill>
                  <a:srgbClr val="1F67BF"/>
                </a:solidFill>
                <a:latin typeface="Calibri" pitchFamily="34" charset="0"/>
                <a:cs typeface="Calibri" pitchFamily="34" charset="0"/>
              </a:rPr>
              <a:t>Row Store - </a:t>
            </a:r>
            <a:r>
              <a:rPr lang="en-US" sz="1200" b="0" kern="0" dirty="0">
                <a:solidFill>
                  <a:srgbClr val="1F67BF"/>
                </a:solidFill>
                <a:latin typeface="Calibri" pitchFamily="34" charset="0"/>
                <a:cs typeface="Calibri" pitchFamily="34" charset="0"/>
              </a:rPr>
              <a:t>Reads all columns</a:t>
            </a:r>
            <a:endParaRPr lang="en-US" sz="1200" i="1" kern="0" dirty="0">
              <a:solidFill>
                <a:srgbClr val="1F67BF"/>
              </a:solidFill>
              <a:latin typeface="Calibri" pitchFamily="34" charset="0"/>
              <a:cs typeface="Calibri" pitchFamily="34" charset="0"/>
            </a:endParaRPr>
          </a:p>
        </p:txBody>
      </p:sp>
      <p:sp>
        <p:nvSpPr>
          <p:cNvPr id="18" name="AutoShape 11">
            <a:extLst>
              <a:ext uri="{FF2B5EF4-FFF2-40B4-BE49-F238E27FC236}">
                <a16:creationId xmlns:a16="http://schemas.microsoft.com/office/drawing/2014/main" id="{E95E463E-4789-4A1A-A199-E259AB3179CC}"/>
              </a:ext>
            </a:extLst>
          </p:cNvPr>
          <p:cNvSpPr>
            <a:spLocks noChangeArrowheads="1"/>
          </p:cNvSpPr>
          <p:nvPr/>
        </p:nvSpPr>
        <p:spPr bwMode="auto">
          <a:xfrm>
            <a:off x="4092692" y="4070670"/>
            <a:ext cx="265112" cy="637794"/>
          </a:xfrm>
          <a:prstGeom prst="roundRect">
            <a:avLst>
              <a:gd name="adj" fmla="val 16667"/>
            </a:avLst>
          </a:prstGeom>
          <a:solidFill>
            <a:srgbClr val="808080">
              <a:lumMod val="20000"/>
              <a:lumOff val="80000"/>
            </a:srgbClr>
          </a:solidFill>
          <a:ln w="12700">
            <a:solidFill>
              <a:srgbClr val="76A5D3"/>
            </a:solidFill>
            <a:round/>
            <a:headEnd type="none" w="sm" len="sm"/>
            <a:tailEnd type="none" w="sm" len="sm"/>
          </a:ln>
        </p:spPr>
        <p:txBody>
          <a:bodyPr wrap="none" lIns="0" tIns="0" rIns="0" bIns="0" anchor="ctr"/>
          <a:lstStyle/>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p:txBody>
      </p:sp>
      <p:sp>
        <p:nvSpPr>
          <p:cNvPr id="19" name="AutoShape 11">
            <a:extLst>
              <a:ext uri="{FF2B5EF4-FFF2-40B4-BE49-F238E27FC236}">
                <a16:creationId xmlns:a16="http://schemas.microsoft.com/office/drawing/2014/main" id="{0238CD36-EA24-4FCF-8EF6-C6FC0A201287}"/>
              </a:ext>
            </a:extLst>
          </p:cNvPr>
          <p:cNvSpPr>
            <a:spLocks noChangeArrowheads="1"/>
          </p:cNvSpPr>
          <p:nvPr/>
        </p:nvSpPr>
        <p:spPr bwMode="auto">
          <a:xfrm>
            <a:off x="4385968" y="4070670"/>
            <a:ext cx="265112" cy="637794"/>
          </a:xfrm>
          <a:prstGeom prst="roundRect">
            <a:avLst>
              <a:gd name="adj" fmla="val 16667"/>
            </a:avLst>
          </a:prstGeom>
          <a:solidFill>
            <a:srgbClr val="808080">
              <a:lumMod val="20000"/>
              <a:lumOff val="80000"/>
            </a:srgbClr>
          </a:solidFill>
          <a:ln w="12700">
            <a:solidFill>
              <a:srgbClr val="76A5D3"/>
            </a:solidFill>
            <a:round/>
            <a:headEnd type="none" w="sm" len="sm"/>
            <a:tailEnd type="none" w="sm" len="sm"/>
          </a:ln>
        </p:spPr>
        <p:txBody>
          <a:bodyPr wrap="none" lIns="0" tIns="0" rIns="0" bIns="0" anchor="ctr"/>
          <a:lstStyle/>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p:txBody>
      </p:sp>
      <p:sp>
        <p:nvSpPr>
          <p:cNvPr id="20" name="AutoShape 11">
            <a:extLst>
              <a:ext uri="{FF2B5EF4-FFF2-40B4-BE49-F238E27FC236}">
                <a16:creationId xmlns:a16="http://schemas.microsoft.com/office/drawing/2014/main" id="{7DCA7685-6EC8-4918-B8A2-891FA4CD3199}"/>
              </a:ext>
            </a:extLst>
          </p:cNvPr>
          <p:cNvSpPr>
            <a:spLocks noChangeArrowheads="1"/>
          </p:cNvSpPr>
          <p:nvPr/>
        </p:nvSpPr>
        <p:spPr bwMode="auto">
          <a:xfrm>
            <a:off x="4679244" y="4070670"/>
            <a:ext cx="265112" cy="637794"/>
          </a:xfrm>
          <a:prstGeom prst="roundRect">
            <a:avLst>
              <a:gd name="adj" fmla="val 16667"/>
            </a:avLst>
          </a:prstGeom>
          <a:solidFill>
            <a:srgbClr val="808080">
              <a:lumMod val="20000"/>
              <a:lumOff val="80000"/>
            </a:srgbClr>
          </a:solidFill>
          <a:ln w="12700">
            <a:solidFill>
              <a:srgbClr val="76A5D3"/>
            </a:solidFill>
            <a:round/>
            <a:headEnd type="none" w="sm" len="sm"/>
            <a:tailEnd type="none" w="sm" len="sm"/>
          </a:ln>
        </p:spPr>
        <p:txBody>
          <a:bodyPr wrap="none" lIns="0" tIns="0" rIns="0" bIns="0" anchor="ctr"/>
          <a:lstStyle/>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p:txBody>
      </p:sp>
      <p:sp>
        <p:nvSpPr>
          <p:cNvPr id="21" name="AutoShape 11">
            <a:extLst>
              <a:ext uri="{FF2B5EF4-FFF2-40B4-BE49-F238E27FC236}">
                <a16:creationId xmlns:a16="http://schemas.microsoft.com/office/drawing/2014/main" id="{5ADACBB3-7DE3-4817-B953-9977163AFCF3}"/>
              </a:ext>
            </a:extLst>
          </p:cNvPr>
          <p:cNvSpPr>
            <a:spLocks noChangeArrowheads="1"/>
          </p:cNvSpPr>
          <p:nvPr/>
        </p:nvSpPr>
        <p:spPr bwMode="auto">
          <a:xfrm>
            <a:off x="4972520" y="4070670"/>
            <a:ext cx="265112" cy="637794"/>
          </a:xfrm>
          <a:prstGeom prst="roundRect">
            <a:avLst>
              <a:gd name="adj" fmla="val 16667"/>
            </a:avLst>
          </a:prstGeom>
          <a:solidFill>
            <a:srgbClr val="808080">
              <a:lumMod val="20000"/>
              <a:lumOff val="80000"/>
            </a:srgbClr>
          </a:solidFill>
          <a:ln w="12700">
            <a:solidFill>
              <a:srgbClr val="76A5D3"/>
            </a:solidFill>
            <a:round/>
            <a:headEnd type="none" w="sm" len="sm"/>
            <a:tailEnd type="none" w="sm" len="sm"/>
          </a:ln>
        </p:spPr>
        <p:txBody>
          <a:bodyPr wrap="none" lIns="0" tIns="0" rIns="0" bIns="0" anchor="ctr"/>
          <a:lstStyle/>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p:txBody>
      </p:sp>
      <p:sp>
        <p:nvSpPr>
          <p:cNvPr id="22" name="AutoShape 11">
            <a:extLst>
              <a:ext uri="{FF2B5EF4-FFF2-40B4-BE49-F238E27FC236}">
                <a16:creationId xmlns:a16="http://schemas.microsoft.com/office/drawing/2014/main" id="{6FA947C6-60A7-495F-AF18-CEAC68390DC9}"/>
              </a:ext>
            </a:extLst>
          </p:cNvPr>
          <p:cNvSpPr>
            <a:spLocks noChangeArrowheads="1"/>
          </p:cNvSpPr>
          <p:nvPr/>
        </p:nvSpPr>
        <p:spPr bwMode="auto">
          <a:xfrm>
            <a:off x="5265796" y="4070670"/>
            <a:ext cx="265112" cy="637794"/>
          </a:xfrm>
          <a:prstGeom prst="roundRect">
            <a:avLst>
              <a:gd name="adj" fmla="val 16667"/>
            </a:avLst>
          </a:prstGeom>
          <a:solidFill>
            <a:srgbClr val="808080">
              <a:lumMod val="20000"/>
              <a:lumOff val="80000"/>
            </a:srgbClr>
          </a:solidFill>
          <a:ln w="12700">
            <a:solidFill>
              <a:srgbClr val="76A5D3"/>
            </a:solidFill>
            <a:round/>
            <a:headEnd type="none" w="sm" len="sm"/>
            <a:tailEnd type="none" w="sm" len="sm"/>
          </a:ln>
        </p:spPr>
        <p:txBody>
          <a:bodyPr wrap="none" lIns="0" tIns="0" rIns="0" bIns="0" anchor="ctr"/>
          <a:lstStyle/>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p:txBody>
      </p:sp>
      <p:sp>
        <p:nvSpPr>
          <p:cNvPr id="23" name="AutoShape 11">
            <a:extLst>
              <a:ext uri="{FF2B5EF4-FFF2-40B4-BE49-F238E27FC236}">
                <a16:creationId xmlns:a16="http://schemas.microsoft.com/office/drawing/2014/main" id="{80462370-8E67-4BE8-909D-8F3CE289D7D2}"/>
              </a:ext>
            </a:extLst>
          </p:cNvPr>
          <p:cNvSpPr>
            <a:spLocks noChangeArrowheads="1"/>
          </p:cNvSpPr>
          <p:nvPr/>
        </p:nvSpPr>
        <p:spPr bwMode="auto">
          <a:xfrm>
            <a:off x="5559072" y="4070670"/>
            <a:ext cx="265112" cy="637794"/>
          </a:xfrm>
          <a:prstGeom prst="roundRect">
            <a:avLst>
              <a:gd name="adj" fmla="val 16667"/>
            </a:avLst>
          </a:prstGeom>
          <a:solidFill>
            <a:srgbClr val="808080">
              <a:lumMod val="20000"/>
              <a:lumOff val="80000"/>
            </a:srgbClr>
          </a:solidFill>
          <a:ln w="12700">
            <a:solidFill>
              <a:srgbClr val="76A5D3"/>
            </a:solidFill>
            <a:round/>
            <a:headEnd type="none" w="sm" len="sm"/>
            <a:tailEnd type="none" w="sm" len="sm"/>
          </a:ln>
        </p:spPr>
        <p:txBody>
          <a:bodyPr wrap="none" lIns="0" tIns="0" rIns="0" bIns="0" anchor="ctr"/>
          <a:lstStyle/>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p:txBody>
      </p:sp>
      <p:sp>
        <p:nvSpPr>
          <p:cNvPr id="24" name="AutoShape 11">
            <a:extLst>
              <a:ext uri="{FF2B5EF4-FFF2-40B4-BE49-F238E27FC236}">
                <a16:creationId xmlns:a16="http://schemas.microsoft.com/office/drawing/2014/main" id="{7C61FA59-07EB-472D-8903-FCAE667295AD}"/>
              </a:ext>
            </a:extLst>
          </p:cNvPr>
          <p:cNvSpPr>
            <a:spLocks noChangeArrowheads="1"/>
          </p:cNvSpPr>
          <p:nvPr/>
        </p:nvSpPr>
        <p:spPr bwMode="auto">
          <a:xfrm>
            <a:off x="3799416" y="4070670"/>
            <a:ext cx="265112" cy="637794"/>
          </a:xfrm>
          <a:prstGeom prst="roundRect">
            <a:avLst>
              <a:gd name="adj" fmla="val 16667"/>
            </a:avLst>
          </a:prstGeom>
          <a:solidFill>
            <a:srgbClr val="808080">
              <a:lumMod val="20000"/>
              <a:lumOff val="80000"/>
            </a:srgbClr>
          </a:solidFill>
          <a:ln w="12700">
            <a:solidFill>
              <a:srgbClr val="76A5D3"/>
            </a:solidFill>
            <a:round/>
            <a:headEnd type="none" w="sm" len="sm"/>
            <a:tailEnd type="none" w="sm" len="sm"/>
          </a:ln>
        </p:spPr>
        <p:txBody>
          <a:bodyPr wrap="none" lIns="0" tIns="0" rIns="0" bIns="0" anchor="ctr"/>
          <a:lstStyle/>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p:txBody>
      </p:sp>
      <p:sp>
        <p:nvSpPr>
          <p:cNvPr id="25" name="AutoShape 11">
            <a:extLst>
              <a:ext uri="{FF2B5EF4-FFF2-40B4-BE49-F238E27FC236}">
                <a16:creationId xmlns:a16="http://schemas.microsoft.com/office/drawing/2014/main" id="{0701EBCF-84DB-4772-8C80-55A6B80F3046}"/>
              </a:ext>
            </a:extLst>
          </p:cNvPr>
          <p:cNvSpPr>
            <a:spLocks noChangeArrowheads="1"/>
          </p:cNvSpPr>
          <p:nvPr/>
        </p:nvSpPr>
        <p:spPr bwMode="auto">
          <a:xfrm>
            <a:off x="6696365" y="4070670"/>
            <a:ext cx="265112" cy="637794"/>
          </a:xfrm>
          <a:prstGeom prst="roundRect">
            <a:avLst>
              <a:gd name="adj" fmla="val 16667"/>
            </a:avLst>
          </a:prstGeom>
          <a:solidFill>
            <a:srgbClr val="808080">
              <a:lumMod val="20000"/>
              <a:lumOff val="80000"/>
            </a:srgbClr>
          </a:solidFill>
          <a:ln w="12700">
            <a:solidFill>
              <a:srgbClr val="76A5D3"/>
            </a:solidFill>
            <a:round/>
            <a:headEnd type="none" w="sm" len="sm"/>
            <a:tailEnd type="none" w="sm" len="sm"/>
          </a:ln>
        </p:spPr>
        <p:txBody>
          <a:bodyPr wrap="none" lIns="0" tIns="0" rIns="0" bIns="0" anchor="ctr"/>
          <a:lstStyle/>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p:txBody>
      </p:sp>
      <p:sp>
        <p:nvSpPr>
          <p:cNvPr id="26" name="AutoShape 11">
            <a:extLst>
              <a:ext uri="{FF2B5EF4-FFF2-40B4-BE49-F238E27FC236}">
                <a16:creationId xmlns:a16="http://schemas.microsoft.com/office/drawing/2014/main" id="{492FBB95-C69C-4986-A81B-54456239B0CF}"/>
              </a:ext>
            </a:extLst>
          </p:cNvPr>
          <p:cNvSpPr>
            <a:spLocks noChangeArrowheads="1"/>
          </p:cNvSpPr>
          <p:nvPr/>
        </p:nvSpPr>
        <p:spPr bwMode="auto">
          <a:xfrm>
            <a:off x="7038817" y="4070670"/>
            <a:ext cx="265112" cy="637794"/>
          </a:xfrm>
          <a:prstGeom prst="roundRect">
            <a:avLst>
              <a:gd name="adj" fmla="val 16667"/>
            </a:avLst>
          </a:prstGeom>
          <a:solidFill>
            <a:srgbClr val="808080">
              <a:lumMod val="20000"/>
              <a:lumOff val="80000"/>
            </a:srgbClr>
          </a:solidFill>
          <a:ln w="12700">
            <a:solidFill>
              <a:srgbClr val="76A5D3"/>
            </a:solidFill>
            <a:round/>
            <a:headEnd type="none" w="sm" len="sm"/>
            <a:tailEnd type="none" w="sm" len="sm"/>
          </a:ln>
        </p:spPr>
        <p:txBody>
          <a:bodyPr wrap="none" lIns="0" tIns="0" rIns="0" bIns="0" anchor="ctr"/>
          <a:lstStyle/>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NYSE </a:t>
            </a:r>
          </a:p>
          <a:p>
            <a:pPr marL="52388" algn="ctr" eaLnBrk="1" fontAlgn="auto" hangingPunct="1">
              <a:spcBef>
                <a:spcPts val="0"/>
              </a:spcBef>
              <a:spcAft>
                <a:spcPts val="0"/>
              </a:spcAft>
              <a:defRPr/>
            </a:pPr>
            <a:r>
              <a:rPr lang="en-US" sz="300" kern="0" dirty="0">
                <a:solidFill>
                  <a:srgbClr val="76A5D3"/>
                </a:solidFill>
                <a:latin typeface="Calibri" pitchFamily="34" charset="0"/>
                <a:cs typeface="Calibri" pitchFamily="34" charset="0"/>
              </a:rPr>
              <a:t>NQDS</a:t>
            </a:r>
          </a:p>
        </p:txBody>
      </p:sp>
      <p:sp>
        <p:nvSpPr>
          <p:cNvPr id="27" name="AutoShape 9">
            <a:extLst>
              <a:ext uri="{FF2B5EF4-FFF2-40B4-BE49-F238E27FC236}">
                <a16:creationId xmlns:a16="http://schemas.microsoft.com/office/drawing/2014/main" id="{3594CC50-80C8-4295-8104-A75899A7F42F}"/>
              </a:ext>
            </a:extLst>
          </p:cNvPr>
          <p:cNvSpPr>
            <a:spLocks noChangeArrowheads="1"/>
          </p:cNvSpPr>
          <p:nvPr/>
        </p:nvSpPr>
        <p:spPr bwMode="auto">
          <a:xfrm>
            <a:off x="3169762" y="4073090"/>
            <a:ext cx="531620" cy="635374"/>
          </a:xfrm>
          <a:prstGeom prst="roundRect">
            <a:avLst>
              <a:gd name="adj" fmla="val 16667"/>
            </a:avLst>
          </a:prstGeom>
          <a:solidFill>
            <a:srgbClr val="6184AE"/>
          </a:solidFill>
          <a:ln w="12700">
            <a:solidFill>
              <a:srgbClr val="999999"/>
            </a:solidFill>
            <a:round/>
            <a:headEnd type="none" w="sm" len="sm"/>
            <a:tailEnd type="none" w="sm" len="sm"/>
          </a:ln>
        </p:spPr>
        <p:txBody>
          <a:bodyPr wrap="none" lIns="0" tIns="0" rIns="0" bIns="0" anchor="ctr"/>
          <a:lstStyle/>
          <a:p>
            <a:pPr algn="ctr" eaLnBrk="1" fontAlgn="auto" hangingPunct="1">
              <a:spcBef>
                <a:spcPts val="0"/>
              </a:spcBef>
              <a:spcAft>
                <a:spcPts val="0"/>
              </a:spcAft>
              <a:defRPr/>
            </a:pPr>
            <a:r>
              <a:rPr lang="en-US" sz="1000" kern="0" dirty="0">
                <a:solidFill>
                  <a:srgbClr val="FFFFFF"/>
                </a:solidFill>
                <a:latin typeface="Calibri" pitchFamily="34" charset="0"/>
                <a:cs typeface="Calibri" pitchFamily="34" charset="0"/>
              </a:rPr>
              <a:t>AAPL</a:t>
            </a:r>
          </a:p>
          <a:p>
            <a:pPr algn="ctr" eaLnBrk="1" fontAlgn="auto" hangingPunct="1">
              <a:spcBef>
                <a:spcPts val="0"/>
              </a:spcBef>
              <a:spcAft>
                <a:spcPts val="0"/>
              </a:spcAft>
              <a:defRPr/>
            </a:pPr>
            <a:r>
              <a:rPr lang="en-US" sz="1000" kern="0" dirty="0">
                <a:solidFill>
                  <a:srgbClr val="FFFFFF"/>
                </a:solidFill>
                <a:latin typeface="Calibri" pitchFamily="34" charset="0"/>
                <a:cs typeface="Calibri" pitchFamily="34" charset="0"/>
              </a:rPr>
              <a:t>AAPL</a:t>
            </a:r>
          </a:p>
          <a:p>
            <a:pPr algn="ctr" eaLnBrk="1" fontAlgn="auto" hangingPunct="1">
              <a:spcBef>
                <a:spcPts val="0"/>
              </a:spcBef>
              <a:spcAft>
                <a:spcPts val="0"/>
              </a:spcAft>
              <a:defRPr/>
            </a:pPr>
            <a:r>
              <a:rPr lang="en-US" sz="1000" kern="0" dirty="0">
                <a:solidFill>
                  <a:srgbClr val="FFFFFF"/>
                </a:solidFill>
                <a:latin typeface="Calibri" pitchFamily="34" charset="0"/>
                <a:cs typeface="Calibri" pitchFamily="34" charset="0"/>
              </a:rPr>
              <a:t>BBY</a:t>
            </a:r>
          </a:p>
          <a:p>
            <a:pPr algn="ctr" eaLnBrk="1" fontAlgn="auto" hangingPunct="1">
              <a:spcBef>
                <a:spcPts val="0"/>
              </a:spcBef>
              <a:spcAft>
                <a:spcPts val="0"/>
              </a:spcAft>
              <a:defRPr/>
            </a:pPr>
            <a:r>
              <a:rPr lang="en-US" sz="1000" kern="0" dirty="0">
                <a:solidFill>
                  <a:srgbClr val="FFFFFF"/>
                </a:solidFill>
                <a:latin typeface="Calibri" pitchFamily="34" charset="0"/>
                <a:cs typeface="Calibri" pitchFamily="34" charset="0"/>
              </a:rPr>
              <a:t>BBY</a:t>
            </a:r>
          </a:p>
        </p:txBody>
      </p:sp>
      <p:sp>
        <p:nvSpPr>
          <p:cNvPr id="28" name="TextBox 49">
            <a:extLst>
              <a:ext uri="{FF2B5EF4-FFF2-40B4-BE49-F238E27FC236}">
                <a16:creationId xmlns:a16="http://schemas.microsoft.com/office/drawing/2014/main" id="{049FF9B2-486D-4641-99AF-AA7606B57841}"/>
              </a:ext>
            </a:extLst>
          </p:cNvPr>
          <p:cNvSpPr txBox="1">
            <a:spLocks noChangeArrowheads="1"/>
          </p:cNvSpPr>
          <p:nvPr/>
        </p:nvSpPr>
        <p:spPr bwMode="auto">
          <a:xfrm>
            <a:off x="491988" y="3989382"/>
            <a:ext cx="1876425" cy="1815882"/>
          </a:xfrm>
          <a:prstGeom prst="rect">
            <a:avLst/>
          </a:prstGeom>
          <a:solidFill>
            <a:schemeClr val="tx2"/>
          </a:solidFill>
          <a:ln w="9525">
            <a:noFill/>
            <a:miter lim="800000"/>
            <a:headEnd/>
            <a:tailEnd/>
          </a:ln>
        </p:spPr>
        <p:txBody>
          <a:bodyPr wrap="square">
            <a:spAutoFit/>
          </a:bodyPr>
          <a:lstStyle/>
          <a:p>
            <a:pPr marL="60325" lvl="1" eaLnBrk="1" fontAlgn="auto" hangingPunct="1">
              <a:spcBef>
                <a:spcPts val="0"/>
              </a:spcBef>
              <a:spcAft>
                <a:spcPts val="0"/>
              </a:spcAft>
              <a:tabLst>
                <a:tab pos="120650" algn="l"/>
              </a:tabLst>
              <a:defRPr/>
            </a:pPr>
            <a:r>
              <a:rPr lang="en-US" sz="1600" kern="0" dirty="0">
                <a:solidFill>
                  <a:srgbClr val="6184AE"/>
                </a:solidFill>
                <a:latin typeface="Calibri" pitchFamily="34" charset="0"/>
                <a:cs typeface="Calibri" pitchFamily="34" charset="0"/>
              </a:rPr>
              <a:t>SELECT </a:t>
            </a:r>
          </a:p>
          <a:p>
            <a:pPr marL="60325" lvl="1" eaLnBrk="1" fontAlgn="auto" hangingPunct="1">
              <a:spcBef>
                <a:spcPts val="0"/>
              </a:spcBef>
              <a:spcAft>
                <a:spcPts val="0"/>
              </a:spcAft>
              <a:tabLst>
                <a:tab pos="120650" algn="l"/>
              </a:tabLst>
              <a:defRPr/>
            </a:pPr>
            <a:r>
              <a:rPr lang="en-US" sz="1600" b="0" i="1" kern="0" dirty="0">
                <a:solidFill>
                  <a:srgbClr val="FFFFFF">
                    <a:lumMod val="50000"/>
                  </a:srgbClr>
                </a:solidFill>
                <a:latin typeface="Calibri" pitchFamily="34" charset="0"/>
                <a:cs typeface="Calibri" pitchFamily="34" charset="0"/>
              </a:rPr>
              <a:t>avg(price)</a:t>
            </a:r>
          </a:p>
          <a:p>
            <a:pPr marL="60325" lvl="1" eaLnBrk="1" fontAlgn="auto" hangingPunct="1">
              <a:spcBef>
                <a:spcPts val="0"/>
              </a:spcBef>
              <a:spcAft>
                <a:spcPts val="0"/>
              </a:spcAft>
              <a:tabLst>
                <a:tab pos="120650" algn="l"/>
              </a:tabLst>
              <a:defRPr/>
            </a:pPr>
            <a:r>
              <a:rPr lang="en-US" sz="1600" kern="0" dirty="0">
                <a:solidFill>
                  <a:srgbClr val="6184AE"/>
                </a:solidFill>
                <a:latin typeface="Calibri" pitchFamily="34" charset="0"/>
                <a:cs typeface="Calibri" pitchFamily="34" charset="0"/>
              </a:rPr>
              <a:t>FROM</a:t>
            </a:r>
          </a:p>
          <a:p>
            <a:pPr marL="60325" lvl="1" eaLnBrk="1" fontAlgn="auto" hangingPunct="1">
              <a:spcBef>
                <a:spcPts val="0"/>
              </a:spcBef>
              <a:spcAft>
                <a:spcPts val="0"/>
              </a:spcAft>
              <a:tabLst>
                <a:tab pos="120650" algn="l"/>
              </a:tabLst>
              <a:defRPr/>
            </a:pPr>
            <a:r>
              <a:rPr lang="en-US" sz="1600" b="0" i="1" kern="0" dirty="0">
                <a:solidFill>
                  <a:srgbClr val="808080"/>
                </a:solidFill>
                <a:latin typeface="Calibri" pitchFamily="34" charset="0"/>
                <a:cs typeface="Calibri" pitchFamily="34" charset="0"/>
              </a:rPr>
              <a:t>tickstore </a:t>
            </a:r>
          </a:p>
          <a:p>
            <a:pPr marL="60325" lvl="1" eaLnBrk="1" fontAlgn="auto" hangingPunct="1">
              <a:spcBef>
                <a:spcPts val="0"/>
              </a:spcBef>
              <a:spcAft>
                <a:spcPts val="0"/>
              </a:spcAft>
              <a:tabLst>
                <a:tab pos="120650" algn="l"/>
              </a:tabLst>
              <a:defRPr/>
            </a:pPr>
            <a:r>
              <a:rPr lang="en-US" sz="1600" kern="0" dirty="0">
                <a:solidFill>
                  <a:srgbClr val="6184AE"/>
                </a:solidFill>
                <a:latin typeface="Calibri" pitchFamily="34" charset="0"/>
                <a:cs typeface="Calibri" pitchFamily="34" charset="0"/>
              </a:rPr>
              <a:t>WHERE</a:t>
            </a:r>
            <a:r>
              <a:rPr lang="en-US" sz="1600" b="0" i="1" kern="0" dirty="0">
                <a:solidFill>
                  <a:srgbClr val="808080"/>
                </a:solidFill>
                <a:latin typeface="Calibri" pitchFamily="34" charset="0"/>
                <a:cs typeface="Calibri" pitchFamily="34" charset="0"/>
              </a:rPr>
              <a:t> </a:t>
            </a:r>
          </a:p>
          <a:p>
            <a:pPr marL="60325" lvl="1" eaLnBrk="1" fontAlgn="auto" hangingPunct="1">
              <a:spcBef>
                <a:spcPts val="0"/>
              </a:spcBef>
              <a:spcAft>
                <a:spcPts val="0"/>
              </a:spcAft>
              <a:tabLst>
                <a:tab pos="120650" algn="l"/>
              </a:tabLst>
              <a:defRPr/>
            </a:pPr>
            <a:r>
              <a:rPr lang="en-US" sz="1600" b="0" i="1" kern="0" dirty="0">
                <a:solidFill>
                  <a:srgbClr val="808080"/>
                </a:solidFill>
                <a:latin typeface="Calibri" pitchFamily="34" charset="0"/>
                <a:cs typeface="Calibri" pitchFamily="34" charset="0"/>
              </a:rPr>
              <a:t>symbol = ‘AAPL”  date = ‘5/06/09’</a:t>
            </a:r>
            <a:endParaRPr lang="en-US" sz="2000" b="0" i="1" kern="0" dirty="0">
              <a:solidFill>
                <a:srgbClr val="808080"/>
              </a:solidFill>
              <a:latin typeface="Calibri" pitchFamily="34" charset="0"/>
              <a:cs typeface="Calibri" pitchFamily="34" charset="0"/>
            </a:endParaRPr>
          </a:p>
        </p:txBody>
      </p:sp>
      <p:sp>
        <p:nvSpPr>
          <p:cNvPr id="29" name="AutoShape 10">
            <a:extLst>
              <a:ext uri="{FF2B5EF4-FFF2-40B4-BE49-F238E27FC236}">
                <a16:creationId xmlns:a16="http://schemas.microsoft.com/office/drawing/2014/main" id="{86D9000B-8129-417D-920C-4526FCD2163D}"/>
              </a:ext>
            </a:extLst>
          </p:cNvPr>
          <p:cNvSpPr>
            <a:spLocks noChangeArrowheads="1"/>
          </p:cNvSpPr>
          <p:nvPr/>
        </p:nvSpPr>
        <p:spPr bwMode="auto">
          <a:xfrm>
            <a:off x="6076360" y="4070670"/>
            <a:ext cx="530352" cy="637794"/>
          </a:xfrm>
          <a:prstGeom prst="roundRect">
            <a:avLst>
              <a:gd name="adj" fmla="val 16667"/>
            </a:avLst>
          </a:prstGeom>
          <a:solidFill>
            <a:srgbClr val="6184AE"/>
          </a:solidFill>
          <a:ln w="12700">
            <a:solidFill>
              <a:srgbClr val="76A5D3"/>
            </a:solidFill>
            <a:round/>
            <a:headEnd type="none" w="sm" len="sm"/>
            <a:tailEnd type="none" w="sm" len="sm"/>
          </a:ln>
        </p:spPr>
        <p:txBody>
          <a:bodyPr wrap="none" lIns="0" tIns="0" rIns="0" bIns="0" anchor="ctr"/>
          <a:lstStyle/>
          <a:p>
            <a:pPr algn="ctr" eaLnBrk="1" fontAlgn="auto" hangingPunct="1">
              <a:spcBef>
                <a:spcPts val="0"/>
              </a:spcBef>
              <a:spcAft>
                <a:spcPts val="0"/>
              </a:spcAft>
              <a:defRPr/>
            </a:pPr>
            <a:r>
              <a:rPr lang="en-US" sz="1000" kern="0" dirty="0">
                <a:solidFill>
                  <a:srgbClr val="FFFFFF"/>
                </a:solidFill>
                <a:latin typeface="Calibri" pitchFamily="34" charset="0"/>
                <a:cs typeface="Calibri" pitchFamily="34" charset="0"/>
              </a:rPr>
              <a:t>143.74</a:t>
            </a:r>
          </a:p>
          <a:p>
            <a:pPr algn="ctr" eaLnBrk="1" fontAlgn="auto" hangingPunct="1">
              <a:spcBef>
                <a:spcPts val="0"/>
              </a:spcBef>
              <a:spcAft>
                <a:spcPts val="0"/>
              </a:spcAft>
              <a:defRPr/>
            </a:pPr>
            <a:r>
              <a:rPr lang="en-US" sz="1000" kern="0" dirty="0">
                <a:solidFill>
                  <a:srgbClr val="FFFFFF"/>
                </a:solidFill>
                <a:latin typeface="Calibri" pitchFamily="34" charset="0"/>
                <a:cs typeface="Calibri" pitchFamily="34" charset="0"/>
              </a:rPr>
              <a:t>143.75</a:t>
            </a:r>
          </a:p>
          <a:p>
            <a:pPr algn="ctr" eaLnBrk="1" fontAlgn="auto" hangingPunct="1">
              <a:spcBef>
                <a:spcPts val="0"/>
              </a:spcBef>
              <a:spcAft>
                <a:spcPts val="0"/>
              </a:spcAft>
              <a:defRPr/>
            </a:pPr>
            <a:r>
              <a:rPr lang="en-US" sz="1000" kern="0" dirty="0">
                <a:solidFill>
                  <a:srgbClr val="FFFFFF"/>
                </a:solidFill>
                <a:latin typeface="Calibri" pitchFamily="34" charset="0"/>
                <a:cs typeface="Calibri" pitchFamily="34" charset="0"/>
              </a:rPr>
              <a:t>  37.03</a:t>
            </a:r>
          </a:p>
          <a:p>
            <a:pPr algn="ctr" eaLnBrk="1" fontAlgn="auto" hangingPunct="1">
              <a:spcBef>
                <a:spcPts val="0"/>
              </a:spcBef>
              <a:spcAft>
                <a:spcPts val="0"/>
              </a:spcAft>
              <a:defRPr/>
            </a:pPr>
            <a:r>
              <a:rPr lang="en-US" sz="1000" kern="0" dirty="0">
                <a:solidFill>
                  <a:srgbClr val="FFFFFF"/>
                </a:solidFill>
                <a:latin typeface="Calibri" pitchFamily="34" charset="0"/>
                <a:cs typeface="Calibri" pitchFamily="34" charset="0"/>
              </a:rPr>
              <a:t>  37.13</a:t>
            </a:r>
          </a:p>
        </p:txBody>
      </p:sp>
      <p:cxnSp>
        <p:nvCxnSpPr>
          <p:cNvPr id="30" name="Straight Arrow Connector 59">
            <a:extLst>
              <a:ext uri="{FF2B5EF4-FFF2-40B4-BE49-F238E27FC236}">
                <a16:creationId xmlns:a16="http://schemas.microsoft.com/office/drawing/2014/main" id="{347B2574-BFFD-40F4-AA51-0E2E7708922D}"/>
              </a:ext>
            </a:extLst>
          </p:cNvPr>
          <p:cNvCxnSpPr/>
          <p:nvPr/>
        </p:nvCxnSpPr>
        <p:spPr>
          <a:xfrm>
            <a:off x="2720475" y="5178753"/>
            <a:ext cx="441325" cy="0"/>
          </a:xfrm>
          <a:prstGeom prst="straightConnector1">
            <a:avLst/>
          </a:prstGeom>
          <a:noFill/>
          <a:ln w="28575" cap="flat" cmpd="sng" algn="ctr">
            <a:solidFill>
              <a:srgbClr val="0096D6">
                <a:lumMod val="75000"/>
              </a:srgbClr>
            </a:solidFill>
            <a:prstDash val="solid"/>
            <a:tailEnd type="arrow" w="lg" len="med"/>
          </a:ln>
          <a:effectLst/>
        </p:spPr>
      </p:cxnSp>
      <p:cxnSp>
        <p:nvCxnSpPr>
          <p:cNvPr id="31" name="Straight Arrow Connector 60">
            <a:extLst>
              <a:ext uri="{FF2B5EF4-FFF2-40B4-BE49-F238E27FC236}">
                <a16:creationId xmlns:a16="http://schemas.microsoft.com/office/drawing/2014/main" id="{F630D9EB-BFBA-4C37-9545-2E906DD6A81F}"/>
              </a:ext>
            </a:extLst>
          </p:cNvPr>
          <p:cNvCxnSpPr/>
          <p:nvPr/>
        </p:nvCxnSpPr>
        <p:spPr>
          <a:xfrm>
            <a:off x="2718500" y="5354903"/>
            <a:ext cx="441325" cy="0"/>
          </a:xfrm>
          <a:prstGeom prst="straightConnector1">
            <a:avLst/>
          </a:prstGeom>
          <a:noFill/>
          <a:ln w="28575" cap="flat" cmpd="sng" algn="ctr">
            <a:solidFill>
              <a:srgbClr val="0096D6">
                <a:lumMod val="75000"/>
              </a:srgbClr>
            </a:solidFill>
            <a:prstDash val="solid"/>
            <a:tailEnd type="arrow" w="lg" len="med"/>
          </a:ln>
          <a:effectLst/>
        </p:spPr>
      </p:cxnSp>
      <p:cxnSp>
        <p:nvCxnSpPr>
          <p:cNvPr id="32" name="Straight Arrow Connector 61">
            <a:extLst>
              <a:ext uri="{FF2B5EF4-FFF2-40B4-BE49-F238E27FC236}">
                <a16:creationId xmlns:a16="http://schemas.microsoft.com/office/drawing/2014/main" id="{CBBC8D0D-227D-4D3F-83AE-5CEB93711F68}"/>
              </a:ext>
            </a:extLst>
          </p:cNvPr>
          <p:cNvCxnSpPr/>
          <p:nvPr/>
        </p:nvCxnSpPr>
        <p:spPr>
          <a:xfrm>
            <a:off x="2716525" y="5519178"/>
            <a:ext cx="441325" cy="0"/>
          </a:xfrm>
          <a:prstGeom prst="straightConnector1">
            <a:avLst/>
          </a:prstGeom>
          <a:noFill/>
          <a:ln w="28575" cap="flat" cmpd="sng" algn="ctr">
            <a:solidFill>
              <a:srgbClr val="0096D6">
                <a:lumMod val="75000"/>
              </a:srgbClr>
            </a:solidFill>
            <a:prstDash val="solid"/>
            <a:tailEnd type="arrow" w="lg" len="med"/>
          </a:ln>
          <a:effectLst/>
        </p:spPr>
      </p:cxnSp>
      <p:cxnSp>
        <p:nvCxnSpPr>
          <p:cNvPr id="33" name="Straight Arrow Connector 62">
            <a:extLst>
              <a:ext uri="{FF2B5EF4-FFF2-40B4-BE49-F238E27FC236}">
                <a16:creationId xmlns:a16="http://schemas.microsoft.com/office/drawing/2014/main" id="{DAA31835-F496-4E06-B1AE-1CB6260DC6A4}"/>
              </a:ext>
            </a:extLst>
          </p:cNvPr>
          <p:cNvCxnSpPr/>
          <p:nvPr/>
        </p:nvCxnSpPr>
        <p:spPr>
          <a:xfrm>
            <a:off x="2714550" y="5695328"/>
            <a:ext cx="441325" cy="0"/>
          </a:xfrm>
          <a:prstGeom prst="straightConnector1">
            <a:avLst/>
          </a:prstGeom>
          <a:noFill/>
          <a:ln w="28575" cap="flat" cmpd="sng" algn="ctr">
            <a:solidFill>
              <a:srgbClr val="0096D6">
                <a:lumMod val="75000"/>
              </a:srgbClr>
            </a:solidFill>
            <a:prstDash val="solid"/>
            <a:tailEnd type="arrow" w="lg" len="med"/>
          </a:ln>
          <a:effectLst/>
        </p:spPr>
      </p:cxnSp>
    </p:spTree>
    <p:extLst>
      <p:ext uri="{BB962C8B-B14F-4D97-AF65-F5344CB8AC3E}">
        <p14:creationId xmlns:p14="http://schemas.microsoft.com/office/powerpoint/2010/main" val="6595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par>
                          <p:cTn id="25" fill="hold">
                            <p:stCondLst>
                              <p:cond delay="2000"/>
                            </p:stCondLst>
                            <p:childTnLst>
                              <p:par>
                                <p:cTn id="26" presetID="22" presetClass="entr" presetSubtype="4"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down)">
                                      <p:cBhvr>
                                        <p:cTn id="28" dur="500"/>
                                        <p:tgtEl>
                                          <p:spTgt spid="30"/>
                                        </p:tgtEl>
                                      </p:cBhvr>
                                    </p:animEffect>
                                  </p:childTnLst>
                                </p:cTn>
                              </p:par>
                            </p:childTnLst>
                          </p:cTn>
                        </p:par>
                        <p:par>
                          <p:cTn id="29" fill="hold">
                            <p:stCondLst>
                              <p:cond delay="2500"/>
                            </p:stCondLst>
                            <p:childTnLst>
                              <p:par>
                                <p:cTn id="30" presetID="22" presetClass="entr" presetSubtype="4"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childTnLst>
                          </p:cTn>
                        </p:par>
                        <p:par>
                          <p:cTn id="33" fill="hold">
                            <p:stCondLst>
                              <p:cond delay="3000"/>
                            </p:stCondLst>
                            <p:childTnLst>
                              <p:par>
                                <p:cTn id="34" presetID="22" presetClass="entr" presetSubtype="4" fill="hold"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500"/>
                                        <p:tgtEl>
                                          <p:spTgt spid="32"/>
                                        </p:tgtEl>
                                      </p:cBhvr>
                                    </p:animEffect>
                                  </p:childTnLst>
                                </p:cTn>
                              </p:par>
                            </p:childTnLst>
                          </p:cTn>
                        </p:par>
                        <p:par>
                          <p:cTn id="37" fill="hold">
                            <p:stCondLst>
                              <p:cond delay="3500"/>
                            </p:stCondLst>
                            <p:childTnLst>
                              <p:par>
                                <p:cTn id="38" presetID="22" presetClass="entr" presetSubtype="4" fill="hold"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down)">
                                      <p:cBhvr>
                                        <p:cTn id="4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24000" y="116632"/>
            <a:ext cx="4932040" cy="461665"/>
          </a:xfrm>
          <a:prstGeom prst="rect">
            <a:avLst/>
          </a:prstGeom>
          <a:noFill/>
        </p:spPr>
        <p:txBody>
          <a:bodyPr wrap="square" rtlCol="0">
            <a:spAutoFit/>
          </a:bodyPr>
          <a:lstStyle/>
          <a:p>
            <a:r>
              <a:rPr lang="pt-BR" sz="2400" dirty="0">
                <a:solidFill>
                  <a:schemeClr val="bg2"/>
                </a:solidFill>
              </a:rPr>
              <a:t>No SQL – Orientado a Colunas</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707886"/>
          </a:xfrm>
          <a:prstGeom prst="rect">
            <a:avLst/>
          </a:prstGeom>
          <a:noFill/>
        </p:spPr>
        <p:txBody>
          <a:bodyPr wrap="square" rtlCol="0">
            <a:spAutoFit/>
          </a:bodyPr>
          <a:lstStyle/>
          <a:p>
            <a:r>
              <a:rPr lang="pt-BR" sz="2000" i="0" dirty="0">
                <a:solidFill>
                  <a:schemeClr val="bg2"/>
                </a:solidFill>
              </a:rPr>
              <a:t>Banco de Dados Orientados a Colunas - Tecnologias</a:t>
            </a:r>
          </a:p>
          <a:p>
            <a:endParaRPr lang="pt-BR" sz="2000" b="0" i="0" dirty="0">
              <a:solidFill>
                <a:schemeClr val="bg2"/>
              </a:solidFill>
            </a:endParaRPr>
          </a:p>
        </p:txBody>
      </p:sp>
      <p:sp>
        <p:nvSpPr>
          <p:cNvPr id="4" name="Retângulo 3">
            <a:extLst>
              <a:ext uri="{FF2B5EF4-FFF2-40B4-BE49-F238E27FC236}">
                <a16:creationId xmlns:a16="http://schemas.microsoft.com/office/drawing/2014/main" id="{6E004DA1-401E-429A-8E7E-AA3B159EB12B}"/>
              </a:ext>
            </a:extLst>
          </p:cNvPr>
          <p:cNvSpPr/>
          <p:nvPr/>
        </p:nvSpPr>
        <p:spPr>
          <a:xfrm>
            <a:off x="2036568" y="4805557"/>
            <a:ext cx="7035509" cy="923330"/>
          </a:xfrm>
          <a:prstGeom prst="rect">
            <a:avLst/>
          </a:prstGeom>
        </p:spPr>
        <p:txBody>
          <a:bodyPr wrap="square">
            <a:spAutoFit/>
          </a:bodyPr>
          <a:lstStyle/>
          <a:p>
            <a:r>
              <a:rPr lang="pt-BR" dirty="0">
                <a:solidFill>
                  <a:schemeClr val="bg2"/>
                </a:solidFill>
              </a:rPr>
              <a:t>Baseado em Coluna (</a:t>
            </a:r>
            <a:r>
              <a:rPr lang="pt-BR" dirty="0" err="1">
                <a:solidFill>
                  <a:schemeClr val="bg2"/>
                </a:solidFill>
              </a:rPr>
              <a:t>Column</a:t>
            </a:r>
            <a:r>
              <a:rPr lang="pt-BR" dirty="0">
                <a:solidFill>
                  <a:schemeClr val="bg2"/>
                </a:solidFill>
              </a:rPr>
              <a:t> </a:t>
            </a:r>
            <a:r>
              <a:rPr lang="pt-BR" dirty="0" err="1">
                <a:solidFill>
                  <a:schemeClr val="bg2"/>
                </a:solidFill>
              </a:rPr>
              <a:t>Stores</a:t>
            </a:r>
            <a:r>
              <a:rPr lang="pt-BR" dirty="0">
                <a:solidFill>
                  <a:schemeClr val="bg2"/>
                </a:solidFill>
              </a:rPr>
              <a:t>)</a:t>
            </a:r>
            <a:r>
              <a:rPr lang="pt-BR" b="0" i="0" dirty="0">
                <a:solidFill>
                  <a:schemeClr val="bg2"/>
                </a:solidFill>
              </a:rPr>
              <a:t>:</a:t>
            </a:r>
            <a:r>
              <a:rPr lang="pt-BR" b="0" i="0" dirty="0" err="1">
                <a:solidFill>
                  <a:schemeClr val="bg2"/>
                </a:solidFill>
                <a:latin typeface="Source Serif Pro"/>
              </a:rPr>
              <a:t>Hbase</a:t>
            </a:r>
            <a:r>
              <a:rPr lang="pt-BR" b="0" i="0" dirty="0">
                <a:solidFill>
                  <a:schemeClr val="bg2"/>
                </a:solidFill>
                <a:latin typeface="Source Serif Pro"/>
              </a:rPr>
              <a:t>, Cassandra, </a:t>
            </a:r>
            <a:r>
              <a:rPr lang="pt-BR" b="0" i="0" dirty="0" err="1">
                <a:solidFill>
                  <a:schemeClr val="bg2"/>
                </a:solidFill>
                <a:latin typeface="Source Serif Pro"/>
              </a:rPr>
              <a:t>Hypertable</a:t>
            </a:r>
            <a:r>
              <a:rPr lang="pt-BR" b="0" i="0" dirty="0">
                <a:solidFill>
                  <a:schemeClr val="bg2"/>
                </a:solidFill>
                <a:latin typeface="Source Serif Pro"/>
              </a:rPr>
              <a:t>, </a:t>
            </a:r>
            <a:r>
              <a:rPr lang="pt-BR" b="0" i="0" dirty="0" err="1">
                <a:solidFill>
                  <a:schemeClr val="bg2"/>
                </a:solidFill>
                <a:latin typeface="Source Serif Pro"/>
              </a:rPr>
              <a:t>Accumulo</a:t>
            </a:r>
            <a:r>
              <a:rPr lang="pt-BR" b="0" i="0" dirty="0">
                <a:solidFill>
                  <a:schemeClr val="bg2"/>
                </a:solidFill>
                <a:latin typeface="Source Serif Pro"/>
              </a:rPr>
              <a:t>, </a:t>
            </a:r>
            <a:r>
              <a:rPr lang="pt-BR" b="0" i="0" dirty="0" err="1">
                <a:solidFill>
                  <a:schemeClr val="bg2"/>
                </a:solidFill>
                <a:latin typeface="Source Serif Pro"/>
              </a:rPr>
              <a:t>Amazon</a:t>
            </a:r>
            <a:r>
              <a:rPr lang="pt-BR" b="0" i="0" dirty="0">
                <a:solidFill>
                  <a:schemeClr val="bg2"/>
                </a:solidFill>
                <a:latin typeface="Source Serif Pro"/>
              </a:rPr>
              <a:t> </a:t>
            </a:r>
            <a:r>
              <a:rPr lang="pt-BR" b="0" i="0" dirty="0" err="1">
                <a:solidFill>
                  <a:schemeClr val="bg2"/>
                </a:solidFill>
                <a:latin typeface="Source Serif Pro"/>
              </a:rPr>
              <a:t>SimpleDB</a:t>
            </a:r>
            <a:r>
              <a:rPr lang="pt-BR" b="0" i="0" dirty="0">
                <a:solidFill>
                  <a:schemeClr val="bg2"/>
                </a:solidFill>
                <a:latin typeface="Source Serif Pro"/>
              </a:rPr>
              <a:t>, </a:t>
            </a:r>
            <a:r>
              <a:rPr lang="pt-BR" b="0" i="0" dirty="0" err="1">
                <a:solidFill>
                  <a:schemeClr val="bg2"/>
                </a:solidFill>
                <a:latin typeface="Source Serif Pro"/>
              </a:rPr>
              <a:t>Cloudata</a:t>
            </a:r>
            <a:r>
              <a:rPr lang="pt-BR" b="0" i="0" dirty="0">
                <a:solidFill>
                  <a:schemeClr val="bg2"/>
                </a:solidFill>
                <a:latin typeface="Source Serif Pro"/>
              </a:rPr>
              <a:t>, Cloudera, </a:t>
            </a:r>
            <a:r>
              <a:rPr lang="pt-BR" b="0" i="0" dirty="0" err="1">
                <a:solidFill>
                  <a:schemeClr val="bg2"/>
                </a:solidFill>
                <a:latin typeface="Source Serif Pro"/>
              </a:rPr>
              <a:t>SciDB</a:t>
            </a:r>
            <a:r>
              <a:rPr lang="pt-BR" b="0" i="0" dirty="0">
                <a:solidFill>
                  <a:schemeClr val="bg2"/>
                </a:solidFill>
                <a:latin typeface="Source Serif Pro"/>
              </a:rPr>
              <a:t>, HPCC, </a:t>
            </a:r>
            <a:r>
              <a:rPr lang="pt-BR" b="0" i="0" dirty="0" err="1">
                <a:solidFill>
                  <a:schemeClr val="bg2"/>
                </a:solidFill>
                <a:latin typeface="Source Serif Pro"/>
              </a:rPr>
              <a:t>Stratosphere</a:t>
            </a:r>
            <a:r>
              <a:rPr lang="pt-BR" b="0" i="0" dirty="0">
                <a:solidFill>
                  <a:schemeClr val="bg2"/>
                </a:solidFill>
                <a:latin typeface="Source Serif Pro"/>
              </a:rPr>
              <a:t>, SAP </a:t>
            </a:r>
            <a:r>
              <a:rPr lang="pt-BR" b="0" i="0" dirty="0" err="1">
                <a:solidFill>
                  <a:schemeClr val="bg2"/>
                </a:solidFill>
                <a:latin typeface="Source Serif Pro"/>
              </a:rPr>
              <a:t>Hana</a:t>
            </a:r>
            <a:r>
              <a:rPr lang="pt-BR" b="0" i="0" dirty="0">
                <a:solidFill>
                  <a:schemeClr val="bg2"/>
                </a:solidFill>
                <a:latin typeface="Source Serif Pro"/>
              </a:rPr>
              <a:t>, </a:t>
            </a:r>
            <a:r>
              <a:rPr lang="pt-BR" b="0" i="0" dirty="0" err="1">
                <a:solidFill>
                  <a:schemeClr val="bg2"/>
                </a:solidFill>
                <a:latin typeface="Source Serif Pro"/>
              </a:rPr>
              <a:t>Vertica</a:t>
            </a:r>
            <a:endParaRPr lang="pt-BR" dirty="0">
              <a:solidFill>
                <a:schemeClr val="bg2"/>
              </a:solidFill>
            </a:endParaRPr>
          </a:p>
        </p:txBody>
      </p:sp>
      <p:pic>
        <p:nvPicPr>
          <p:cNvPr id="5" name="Imagem 4">
            <a:extLst>
              <a:ext uri="{FF2B5EF4-FFF2-40B4-BE49-F238E27FC236}">
                <a16:creationId xmlns:a16="http://schemas.microsoft.com/office/drawing/2014/main" id="{124D0AB3-B7DB-496B-93BE-492C222F7DEB}"/>
              </a:ext>
            </a:extLst>
          </p:cNvPr>
          <p:cNvPicPr>
            <a:picLocks noChangeAspect="1"/>
          </p:cNvPicPr>
          <p:nvPr/>
        </p:nvPicPr>
        <p:blipFill>
          <a:blip r:embed="rId2"/>
          <a:stretch>
            <a:fillRect/>
          </a:stretch>
        </p:blipFill>
        <p:spPr>
          <a:xfrm>
            <a:off x="251520" y="1590778"/>
            <a:ext cx="2600325" cy="1695450"/>
          </a:xfrm>
          <a:prstGeom prst="rect">
            <a:avLst/>
          </a:prstGeom>
        </p:spPr>
      </p:pic>
      <p:pic>
        <p:nvPicPr>
          <p:cNvPr id="6" name="Imagem 5">
            <a:extLst>
              <a:ext uri="{FF2B5EF4-FFF2-40B4-BE49-F238E27FC236}">
                <a16:creationId xmlns:a16="http://schemas.microsoft.com/office/drawing/2014/main" id="{C0B2BF85-47B4-4091-B59A-ECEB27211A79}"/>
              </a:ext>
            </a:extLst>
          </p:cNvPr>
          <p:cNvPicPr>
            <a:picLocks noChangeAspect="1"/>
          </p:cNvPicPr>
          <p:nvPr/>
        </p:nvPicPr>
        <p:blipFill>
          <a:blip r:embed="rId3"/>
          <a:stretch>
            <a:fillRect/>
          </a:stretch>
        </p:blipFill>
        <p:spPr>
          <a:xfrm>
            <a:off x="3275856" y="1905103"/>
            <a:ext cx="2686050" cy="1066800"/>
          </a:xfrm>
          <a:prstGeom prst="rect">
            <a:avLst/>
          </a:prstGeom>
        </p:spPr>
      </p:pic>
      <p:pic>
        <p:nvPicPr>
          <p:cNvPr id="7" name="Imagem 6">
            <a:extLst>
              <a:ext uri="{FF2B5EF4-FFF2-40B4-BE49-F238E27FC236}">
                <a16:creationId xmlns:a16="http://schemas.microsoft.com/office/drawing/2014/main" id="{855976C6-790A-489A-9BFF-C2D8CE1B76FB}"/>
              </a:ext>
            </a:extLst>
          </p:cNvPr>
          <p:cNvPicPr>
            <a:picLocks noChangeAspect="1"/>
          </p:cNvPicPr>
          <p:nvPr/>
        </p:nvPicPr>
        <p:blipFill>
          <a:blip r:embed="rId4"/>
          <a:stretch>
            <a:fillRect/>
          </a:stretch>
        </p:blipFill>
        <p:spPr>
          <a:xfrm>
            <a:off x="6367538" y="1689417"/>
            <a:ext cx="2705100" cy="1524000"/>
          </a:xfrm>
          <a:prstGeom prst="rect">
            <a:avLst/>
          </a:prstGeom>
        </p:spPr>
      </p:pic>
      <p:pic>
        <p:nvPicPr>
          <p:cNvPr id="8" name="Imagem 7">
            <a:extLst>
              <a:ext uri="{FF2B5EF4-FFF2-40B4-BE49-F238E27FC236}">
                <a16:creationId xmlns:a16="http://schemas.microsoft.com/office/drawing/2014/main" id="{EA7EEBAF-540E-4129-B8D0-562826261682}"/>
              </a:ext>
            </a:extLst>
          </p:cNvPr>
          <p:cNvPicPr>
            <a:picLocks noChangeAspect="1"/>
          </p:cNvPicPr>
          <p:nvPr/>
        </p:nvPicPr>
        <p:blipFill>
          <a:blip r:embed="rId5"/>
          <a:stretch>
            <a:fillRect/>
          </a:stretch>
        </p:blipFill>
        <p:spPr>
          <a:xfrm>
            <a:off x="2108491" y="3286228"/>
            <a:ext cx="2404120" cy="1253367"/>
          </a:xfrm>
          <a:prstGeom prst="rect">
            <a:avLst/>
          </a:prstGeom>
        </p:spPr>
      </p:pic>
      <p:pic>
        <p:nvPicPr>
          <p:cNvPr id="9" name="Imagem 8">
            <a:extLst>
              <a:ext uri="{FF2B5EF4-FFF2-40B4-BE49-F238E27FC236}">
                <a16:creationId xmlns:a16="http://schemas.microsoft.com/office/drawing/2014/main" id="{D440B717-CE74-4A4C-8938-CE1A1B5DD636}"/>
              </a:ext>
            </a:extLst>
          </p:cNvPr>
          <p:cNvPicPr>
            <a:picLocks noChangeAspect="1"/>
          </p:cNvPicPr>
          <p:nvPr/>
        </p:nvPicPr>
        <p:blipFill>
          <a:blip r:embed="rId6"/>
          <a:stretch>
            <a:fillRect/>
          </a:stretch>
        </p:blipFill>
        <p:spPr>
          <a:xfrm>
            <a:off x="4788024" y="3513734"/>
            <a:ext cx="2686050" cy="1010593"/>
          </a:xfrm>
          <a:prstGeom prst="rect">
            <a:avLst/>
          </a:prstGeom>
        </p:spPr>
      </p:pic>
    </p:spTree>
    <p:extLst>
      <p:ext uri="{BB962C8B-B14F-4D97-AF65-F5344CB8AC3E}">
        <p14:creationId xmlns:p14="http://schemas.microsoft.com/office/powerpoint/2010/main" val="30212500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483768" y="1052736"/>
            <a:ext cx="5784323" cy="4331819"/>
          </a:xfrm>
          <a:prstGeom prst="rect">
            <a:avLst/>
          </a:prstGeom>
          <a:noFill/>
          <a:ln w="9525">
            <a:noFill/>
            <a:miter lim="800000"/>
            <a:headEnd/>
            <a:tailEnd/>
          </a:ln>
        </p:spPr>
      </p:pic>
      <p:sp>
        <p:nvSpPr>
          <p:cNvPr id="5" name="CaixaDeTexto 4"/>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NO-SQL – Orientado a Grafos</a:t>
            </a:r>
          </a:p>
        </p:txBody>
      </p:sp>
    </p:spTree>
    <p:extLst>
      <p:ext uri="{BB962C8B-B14F-4D97-AF65-F5344CB8AC3E}">
        <p14:creationId xmlns:p14="http://schemas.microsoft.com/office/powerpoint/2010/main" val="25174400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24000" y="116632"/>
            <a:ext cx="4932040" cy="461665"/>
          </a:xfrm>
          <a:prstGeom prst="rect">
            <a:avLst/>
          </a:prstGeom>
          <a:noFill/>
        </p:spPr>
        <p:txBody>
          <a:bodyPr wrap="square" rtlCol="0">
            <a:spAutoFit/>
          </a:bodyPr>
          <a:lstStyle/>
          <a:p>
            <a:r>
              <a:rPr lang="pt-BR" sz="2400" dirty="0">
                <a:solidFill>
                  <a:schemeClr val="bg2"/>
                </a:solidFill>
              </a:rPr>
              <a:t>No SQL – Orientado a Grafos</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1323439"/>
          </a:xfrm>
          <a:prstGeom prst="rect">
            <a:avLst/>
          </a:prstGeom>
          <a:noFill/>
        </p:spPr>
        <p:txBody>
          <a:bodyPr wrap="square" rtlCol="0">
            <a:spAutoFit/>
          </a:bodyPr>
          <a:lstStyle/>
          <a:p>
            <a:r>
              <a:rPr lang="pt-BR" sz="2000" i="0" dirty="0">
                <a:solidFill>
                  <a:schemeClr val="bg2"/>
                </a:solidFill>
              </a:rPr>
              <a:t>Banco de Dados Orientados a Grafos</a:t>
            </a:r>
          </a:p>
          <a:p>
            <a:endParaRPr lang="pt-BR" sz="2000" b="0" i="0" dirty="0">
              <a:solidFill>
                <a:schemeClr val="bg2"/>
              </a:solidFill>
            </a:endParaRPr>
          </a:p>
          <a:p>
            <a:r>
              <a:rPr lang="pt-BR" sz="2000" b="0" i="0" dirty="0">
                <a:solidFill>
                  <a:schemeClr val="bg2"/>
                </a:solidFill>
              </a:rPr>
              <a:t>São banco de dados que se utilizam dos conceitos da teoria dos grafos para representação de relacionamentos.</a:t>
            </a:r>
          </a:p>
        </p:txBody>
      </p:sp>
      <p:pic>
        <p:nvPicPr>
          <p:cNvPr id="4098" name="Picture 2" descr="https://imasters.com.br/wp-content/uploads/2016/09/groffe-nosql-04.png">
            <a:extLst>
              <a:ext uri="{FF2B5EF4-FFF2-40B4-BE49-F238E27FC236}">
                <a16:creationId xmlns:a16="http://schemas.microsoft.com/office/drawing/2014/main" id="{880D846F-B279-428A-94B3-CD6185E77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232159"/>
            <a:ext cx="5460958" cy="3472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5324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24000" y="116632"/>
            <a:ext cx="4932040" cy="461665"/>
          </a:xfrm>
          <a:prstGeom prst="rect">
            <a:avLst/>
          </a:prstGeom>
          <a:noFill/>
        </p:spPr>
        <p:txBody>
          <a:bodyPr wrap="square" rtlCol="0">
            <a:spAutoFit/>
          </a:bodyPr>
          <a:lstStyle/>
          <a:p>
            <a:r>
              <a:rPr lang="pt-BR" sz="2400" dirty="0">
                <a:solidFill>
                  <a:schemeClr val="bg2"/>
                </a:solidFill>
              </a:rPr>
              <a:t>No SQL – Orientado a Grafos</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3170099"/>
          </a:xfrm>
          <a:prstGeom prst="rect">
            <a:avLst/>
          </a:prstGeom>
          <a:solidFill>
            <a:schemeClr val="tx2"/>
          </a:solidFill>
        </p:spPr>
        <p:txBody>
          <a:bodyPr wrap="square" rtlCol="0">
            <a:spAutoFit/>
          </a:bodyPr>
          <a:lstStyle/>
          <a:p>
            <a:r>
              <a:rPr lang="pt-BR" sz="2000" i="0" dirty="0">
                <a:solidFill>
                  <a:schemeClr val="bg2"/>
                </a:solidFill>
              </a:rPr>
              <a:t>Banco de Dados Orientados a Grafos</a:t>
            </a:r>
          </a:p>
          <a:p>
            <a:endParaRPr lang="pt-BR" sz="2000" b="0" i="0" dirty="0">
              <a:solidFill>
                <a:schemeClr val="bg2"/>
              </a:solidFill>
            </a:endParaRPr>
          </a:p>
          <a:p>
            <a:r>
              <a:rPr lang="pt-BR" sz="2000" b="0" i="0" dirty="0">
                <a:solidFill>
                  <a:schemeClr val="bg2"/>
                </a:solidFill>
              </a:rPr>
              <a:t>Notamos que os nós (pessoas e coisas) possuem relacionamentos, mas distintos entre si. Os caminhos de acesso são muito mais naturais (baseados nas operações matemáticas com grafos), portanto muito mais rápidas que em SQL tradicional. Por termos algoritmos adequados a serem “quebrados” em partes, são também naturalmente escaláveis, embora sejam também potencialmente menos seguros do que bancos de dados transacionais SQL.</a:t>
            </a:r>
          </a:p>
          <a:p>
            <a:r>
              <a:rPr lang="pt-BR" sz="2000" b="0" i="0" dirty="0">
                <a:solidFill>
                  <a:schemeClr val="bg2"/>
                </a:solidFill>
              </a:rPr>
              <a:t>Existem dialetos SQL nativos desses bancos voltados aos programadores SQL. Em Neo4J, por exemplo, a linguagem é chamada </a:t>
            </a:r>
            <a:r>
              <a:rPr lang="pt-BR" sz="2000" i="0" dirty="0" err="1">
                <a:solidFill>
                  <a:schemeClr val="bg2"/>
                </a:solidFill>
              </a:rPr>
              <a:t>cypher</a:t>
            </a:r>
            <a:r>
              <a:rPr lang="pt-BR" sz="2000" b="0" i="0" dirty="0">
                <a:solidFill>
                  <a:schemeClr val="bg2"/>
                </a:solidFill>
              </a:rPr>
              <a:t>. </a:t>
            </a:r>
          </a:p>
        </p:txBody>
      </p:sp>
    </p:spTree>
    <p:extLst>
      <p:ext uri="{BB962C8B-B14F-4D97-AF65-F5344CB8AC3E}">
        <p14:creationId xmlns:p14="http://schemas.microsoft.com/office/powerpoint/2010/main" val="7916643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3469F4C9-0B01-4858-B97D-6C750DE9FFF4}"/>
              </a:ext>
            </a:extLst>
          </p:cNvPr>
          <p:cNvPicPr>
            <a:picLocks noChangeAspect="1"/>
          </p:cNvPicPr>
          <p:nvPr/>
        </p:nvPicPr>
        <p:blipFill>
          <a:blip r:embed="rId2"/>
          <a:stretch>
            <a:fillRect/>
          </a:stretch>
        </p:blipFill>
        <p:spPr>
          <a:xfrm>
            <a:off x="2425762" y="1700808"/>
            <a:ext cx="6538726" cy="2361455"/>
          </a:xfrm>
          <a:prstGeom prst="rect">
            <a:avLst/>
          </a:prstGeom>
        </p:spPr>
      </p:pic>
      <p:sp>
        <p:nvSpPr>
          <p:cNvPr id="2" name="CaixaDeTexto 1">
            <a:extLst>
              <a:ext uri="{FF2B5EF4-FFF2-40B4-BE49-F238E27FC236}">
                <a16:creationId xmlns:a16="http://schemas.microsoft.com/office/drawing/2014/main" id="{514717D5-028E-4BBB-BA69-58EFFE638591}"/>
              </a:ext>
            </a:extLst>
          </p:cNvPr>
          <p:cNvSpPr txBox="1"/>
          <p:nvPr/>
        </p:nvSpPr>
        <p:spPr>
          <a:xfrm>
            <a:off x="-24000" y="116632"/>
            <a:ext cx="4932040" cy="461665"/>
          </a:xfrm>
          <a:prstGeom prst="rect">
            <a:avLst/>
          </a:prstGeom>
          <a:noFill/>
        </p:spPr>
        <p:txBody>
          <a:bodyPr wrap="square" rtlCol="0">
            <a:spAutoFit/>
          </a:bodyPr>
          <a:lstStyle/>
          <a:p>
            <a:r>
              <a:rPr lang="pt-BR" sz="2400" dirty="0">
                <a:solidFill>
                  <a:schemeClr val="bg2"/>
                </a:solidFill>
              </a:rPr>
              <a:t>No SQL – Orientado a Grafos</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707886"/>
          </a:xfrm>
          <a:prstGeom prst="rect">
            <a:avLst/>
          </a:prstGeom>
          <a:noFill/>
        </p:spPr>
        <p:txBody>
          <a:bodyPr wrap="square" rtlCol="0">
            <a:spAutoFit/>
          </a:bodyPr>
          <a:lstStyle/>
          <a:p>
            <a:r>
              <a:rPr lang="pt-BR" sz="2000" i="0" dirty="0">
                <a:solidFill>
                  <a:schemeClr val="bg2"/>
                </a:solidFill>
              </a:rPr>
              <a:t>Banco de Dados Orientados a Grafos - Tecnologias</a:t>
            </a:r>
          </a:p>
          <a:p>
            <a:endParaRPr lang="pt-BR" sz="2000" b="0" i="0" dirty="0">
              <a:solidFill>
                <a:schemeClr val="bg2"/>
              </a:solidFill>
            </a:endParaRPr>
          </a:p>
        </p:txBody>
      </p:sp>
      <p:sp>
        <p:nvSpPr>
          <p:cNvPr id="4" name="Retângulo 3">
            <a:extLst>
              <a:ext uri="{FF2B5EF4-FFF2-40B4-BE49-F238E27FC236}">
                <a16:creationId xmlns:a16="http://schemas.microsoft.com/office/drawing/2014/main" id="{00081F0D-FBC8-45B6-8ED6-36F9FA0604BC}"/>
              </a:ext>
            </a:extLst>
          </p:cNvPr>
          <p:cNvSpPr/>
          <p:nvPr/>
        </p:nvSpPr>
        <p:spPr>
          <a:xfrm>
            <a:off x="1451656" y="4581128"/>
            <a:ext cx="6912768" cy="923330"/>
          </a:xfrm>
          <a:prstGeom prst="rect">
            <a:avLst/>
          </a:prstGeom>
        </p:spPr>
        <p:txBody>
          <a:bodyPr wrap="square">
            <a:spAutoFit/>
          </a:bodyPr>
          <a:lstStyle/>
          <a:p>
            <a:r>
              <a:rPr lang="pt-BR" dirty="0">
                <a:solidFill>
                  <a:schemeClr val="bg2"/>
                </a:solidFill>
                <a:latin typeface="inherit"/>
              </a:rPr>
              <a:t>Baseado em Grafos (</a:t>
            </a:r>
            <a:r>
              <a:rPr lang="pt-BR" dirty="0" err="1">
                <a:solidFill>
                  <a:schemeClr val="bg2"/>
                </a:solidFill>
                <a:latin typeface="inherit"/>
              </a:rPr>
              <a:t>Graph-Based</a:t>
            </a:r>
            <a:r>
              <a:rPr lang="pt-BR" dirty="0">
                <a:solidFill>
                  <a:schemeClr val="bg2"/>
                </a:solidFill>
                <a:latin typeface="inherit"/>
              </a:rPr>
              <a:t> </a:t>
            </a:r>
            <a:r>
              <a:rPr lang="pt-BR" dirty="0" err="1">
                <a:solidFill>
                  <a:schemeClr val="bg2"/>
                </a:solidFill>
                <a:latin typeface="inherit"/>
              </a:rPr>
              <a:t>Stores</a:t>
            </a:r>
            <a:r>
              <a:rPr lang="pt-BR" dirty="0">
                <a:solidFill>
                  <a:schemeClr val="bg2"/>
                </a:solidFill>
                <a:latin typeface="inherit"/>
              </a:rPr>
              <a:t>): </a:t>
            </a:r>
            <a:r>
              <a:rPr lang="pt-BR" b="0" i="0" dirty="0">
                <a:solidFill>
                  <a:schemeClr val="bg2"/>
                </a:solidFill>
                <a:latin typeface="Source Serif Pro"/>
              </a:rPr>
              <a:t>Neo4J, </a:t>
            </a:r>
            <a:r>
              <a:rPr lang="pt-BR" b="0" i="0" dirty="0" err="1">
                <a:solidFill>
                  <a:schemeClr val="bg2"/>
                </a:solidFill>
                <a:latin typeface="Source Serif Pro"/>
              </a:rPr>
              <a:t>Infinite</a:t>
            </a:r>
            <a:r>
              <a:rPr lang="pt-BR" b="0" i="0" dirty="0">
                <a:solidFill>
                  <a:schemeClr val="bg2"/>
                </a:solidFill>
                <a:latin typeface="Source Serif Pro"/>
              </a:rPr>
              <a:t> </a:t>
            </a:r>
            <a:r>
              <a:rPr lang="pt-BR" b="0" i="0" dirty="0" err="1">
                <a:solidFill>
                  <a:schemeClr val="bg2"/>
                </a:solidFill>
                <a:latin typeface="Source Serif Pro"/>
              </a:rPr>
              <a:t>Graph</a:t>
            </a:r>
            <a:r>
              <a:rPr lang="pt-BR" b="0" i="0" dirty="0">
                <a:solidFill>
                  <a:schemeClr val="bg2"/>
                </a:solidFill>
                <a:latin typeface="Source Serif Pro"/>
              </a:rPr>
              <a:t>, </a:t>
            </a:r>
            <a:r>
              <a:rPr lang="pt-BR" b="0" i="0" dirty="0" err="1">
                <a:solidFill>
                  <a:schemeClr val="bg2"/>
                </a:solidFill>
                <a:latin typeface="Source Serif Pro"/>
              </a:rPr>
              <a:t>Sones</a:t>
            </a:r>
            <a:r>
              <a:rPr lang="pt-BR" b="0" i="0" dirty="0">
                <a:solidFill>
                  <a:schemeClr val="bg2"/>
                </a:solidFill>
                <a:latin typeface="Source Serif Pro"/>
              </a:rPr>
              <a:t>, </a:t>
            </a:r>
            <a:r>
              <a:rPr lang="pt-BR" b="0" i="0" dirty="0" err="1">
                <a:solidFill>
                  <a:schemeClr val="bg2"/>
                </a:solidFill>
                <a:latin typeface="Source Serif Pro"/>
              </a:rPr>
              <a:t>InfoGrid</a:t>
            </a:r>
            <a:r>
              <a:rPr lang="pt-BR" b="0" i="0" dirty="0">
                <a:solidFill>
                  <a:schemeClr val="bg2"/>
                </a:solidFill>
                <a:latin typeface="Source Serif Pro"/>
              </a:rPr>
              <a:t>, </a:t>
            </a:r>
            <a:r>
              <a:rPr lang="pt-BR" b="0" i="0" dirty="0" err="1">
                <a:solidFill>
                  <a:schemeClr val="bg2"/>
                </a:solidFill>
                <a:latin typeface="Source Serif Pro"/>
              </a:rPr>
              <a:t>HyperGraphDB</a:t>
            </a:r>
            <a:r>
              <a:rPr lang="pt-BR" b="0" i="0" dirty="0">
                <a:solidFill>
                  <a:schemeClr val="bg2"/>
                </a:solidFill>
                <a:latin typeface="Source Serif Pro"/>
              </a:rPr>
              <a:t>, DEX, Trinity, </a:t>
            </a:r>
            <a:r>
              <a:rPr lang="pt-BR" b="0" i="0" dirty="0" err="1">
                <a:solidFill>
                  <a:schemeClr val="bg2"/>
                </a:solidFill>
                <a:latin typeface="Source Serif Pro"/>
              </a:rPr>
              <a:t>AllegroGraph</a:t>
            </a:r>
            <a:r>
              <a:rPr lang="pt-BR" b="0" i="0" dirty="0">
                <a:solidFill>
                  <a:schemeClr val="bg2"/>
                </a:solidFill>
                <a:latin typeface="Source Serif Pro"/>
              </a:rPr>
              <a:t>, </a:t>
            </a:r>
            <a:r>
              <a:rPr lang="pt-BR" b="0" i="0" dirty="0" err="1">
                <a:solidFill>
                  <a:schemeClr val="bg2"/>
                </a:solidFill>
                <a:latin typeface="Source Serif Pro"/>
              </a:rPr>
              <a:t>BrightStarDB</a:t>
            </a:r>
            <a:r>
              <a:rPr lang="pt-BR" b="0" i="0" dirty="0">
                <a:solidFill>
                  <a:schemeClr val="bg2"/>
                </a:solidFill>
                <a:latin typeface="Source Serif Pro"/>
              </a:rPr>
              <a:t>, </a:t>
            </a:r>
            <a:r>
              <a:rPr lang="pt-BR" b="0" i="0" dirty="0" err="1">
                <a:solidFill>
                  <a:schemeClr val="bg2"/>
                </a:solidFill>
                <a:latin typeface="Source Serif Pro"/>
              </a:rPr>
              <a:t>BigData</a:t>
            </a:r>
            <a:r>
              <a:rPr lang="pt-BR" b="0" i="0" dirty="0">
                <a:solidFill>
                  <a:schemeClr val="bg2"/>
                </a:solidFill>
                <a:latin typeface="Source Serif Pro"/>
              </a:rPr>
              <a:t>, </a:t>
            </a:r>
            <a:r>
              <a:rPr lang="pt-BR" b="0" i="0" dirty="0" err="1">
                <a:solidFill>
                  <a:schemeClr val="bg2"/>
                </a:solidFill>
                <a:latin typeface="Source Serif Pro"/>
              </a:rPr>
              <a:t>Meronymy</a:t>
            </a:r>
            <a:r>
              <a:rPr lang="pt-BR" b="0" i="0" dirty="0">
                <a:solidFill>
                  <a:schemeClr val="bg2"/>
                </a:solidFill>
                <a:latin typeface="Source Serif Pro"/>
              </a:rPr>
              <a:t>, </a:t>
            </a:r>
            <a:r>
              <a:rPr lang="pt-BR" b="0" i="0" dirty="0" err="1">
                <a:solidFill>
                  <a:schemeClr val="bg2"/>
                </a:solidFill>
                <a:latin typeface="Source Serif Pro"/>
              </a:rPr>
              <a:t>OpenLink</a:t>
            </a:r>
            <a:r>
              <a:rPr lang="pt-BR" b="0" i="0" dirty="0">
                <a:solidFill>
                  <a:schemeClr val="bg2"/>
                </a:solidFill>
                <a:latin typeface="Source Serif Pro"/>
              </a:rPr>
              <a:t> Virtuoso, </a:t>
            </a:r>
            <a:r>
              <a:rPr lang="pt-BR" b="0" i="0" dirty="0" err="1">
                <a:solidFill>
                  <a:schemeClr val="bg2"/>
                </a:solidFill>
                <a:latin typeface="Source Serif Pro"/>
              </a:rPr>
              <a:t>VertexDB</a:t>
            </a:r>
            <a:r>
              <a:rPr lang="pt-BR" b="0" i="0" dirty="0">
                <a:solidFill>
                  <a:schemeClr val="bg2"/>
                </a:solidFill>
                <a:latin typeface="Source Serif Pro"/>
              </a:rPr>
              <a:t>, RDF, </a:t>
            </a:r>
            <a:r>
              <a:rPr lang="pt-BR" b="0" i="0" dirty="0" err="1">
                <a:solidFill>
                  <a:schemeClr val="bg2"/>
                </a:solidFill>
                <a:latin typeface="Source Serif Pro"/>
              </a:rPr>
              <a:t>FlockDB</a:t>
            </a:r>
            <a:endParaRPr lang="pt-BR" dirty="0">
              <a:solidFill>
                <a:schemeClr val="bg2"/>
              </a:solidFill>
            </a:endParaRPr>
          </a:p>
        </p:txBody>
      </p:sp>
      <p:pic>
        <p:nvPicPr>
          <p:cNvPr id="5" name="Imagem 4">
            <a:extLst>
              <a:ext uri="{FF2B5EF4-FFF2-40B4-BE49-F238E27FC236}">
                <a16:creationId xmlns:a16="http://schemas.microsoft.com/office/drawing/2014/main" id="{045B0848-063B-4057-AE15-840A65701329}"/>
              </a:ext>
            </a:extLst>
          </p:cNvPr>
          <p:cNvPicPr>
            <a:picLocks noChangeAspect="1"/>
          </p:cNvPicPr>
          <p:nvPr/>
        </p:nvPicPr>
        <p:blipFill>
          <a:blip r:embed="rId3"/>
          <a:stretch>
            <a:fillRect/>
          </a:stretch>
        </p:blipFill>
        <p:spPr>
          <a:xfrm>
            <a:off x="107504" y="1637839"/>
            <a:ext cx="2454349" cy="1097238"/>
          </a:xfrm>
          <a:prstGeom prst="rect">
            <a:avLst/>
          </a:prstGeom>
        </p:spPr>
      </p:pic>
      <p:pic>
        <p:nvPicPr>
          <p:cNvPr id="6" name="Imagem 5">
            <a:extLst>
              <a:ext uri="{FF2B5EF4-FFF2-40B4-BE49-F238E27FC236}">
                <a16:creationId xmlns:a16="http://schemas.microsoft.com/office/drawing/2014/main" id="{1D631D1E-3BFE-491A-A1B0-EEE70CF2D959}"/>
              </a:ext>
            </a:extLst>
          </p:cNvPr>
          <p:cNvPicPr>
            <a:picLocks noChangeAspect="1"/>
          </p:cNvPicPr>
          <p:nvPr/>
        </p:nvPicPr>
        <p:blipFill>
          <a:blip r:embed="rId4"/>
          <a:stretch>
            <a:fillRect/>
          </a:stretch>
        </p:blipFill>
        <p:spPr>
          <a:xfrm>
            <a:off x="392462" y="2813393"/>
            <a:ext cx="2016224" cy="1240753"/>
          </a:xfrm>
          <a:prstGeom prst="rect">
            <a:avLst/>
          </a:prstGeom>
        </p:spPr>
      </p:pic>
    </p:spTree>
    <p:extLst>
      <p:ext uri="{BB962C8B-B14F-4D97-AF65-F5344CB8AC3E}">
        <p14:creationId xmlns:p14="http://schemas.microsoft.com/office/powerpoint/2010/main" val="42368190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771800" y="1124744"/>
            <a:ext cx="5540309" cy="4149080"/>
          </a:xfrm>
          <a:prstGeom prst="rect">
            <a:avLst/>
          </a:prstGeom>
          <a:noFill/>
          <a:ln w="9525">
            <a:noFill/>
            <a:miter lim="800000"/>
            <a:headEnd/>
            <a:tailEnd/>
          </a:ln>
        </p:spPr>
      </p:pic>
      <p:sp>
        <p:nvSpPr>
          <p:cNvPr id="5" name="CaixaDeTexto 4"/>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NO-SQL – Geográficos</a:t>
            </a:r>
          </a:p>
        </p:txBody>
      </p:sp>
    </p:spTree>
    <p:extLst>
      <p:ext uri="{BB962C8B-B14F-4D97-AF65-F5344CB8AC3E}">
        <p14:creationId xmlns:p14="http://schemas.microsoft.com/office/powerpoint/2010/main" val="1726364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0" y="116632"/>
            <a:ext cx="4932040" cy="461665"/>
          </a:xfrm>
          <a:prstGeom prst="rect">
            <a:avLst/>
          </a:prstGeom>
          <a:noFill/>
        </p:spPr>
        <p:txBody>
          <a:bodyPr wrap="square" rtlCol="0">
            <a:spAutoFit/>
          </a:bodyPr>
          <a:lstStyle/>
          <a:p>
            <a:r>
              <a:rPr lang="pt-BR" sz="2400" i="0" dirty="0">
                <a:solidFill>
                  <a:schemeClr val="bg2"/>
                </a:solidFill>
              </a:rPr>
              <a:t>NO SQL</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323528" y="1124744"/>
            <a:ext cx="8064896" cy="3785652"/>
          </a:xfrm>
          <a:prstGeom prst="rect">
            <a:avLst/>
          </a:prstGeom>
          <a:solidFill>
            <a:schemeClr val="tx1"/>
          </a:solidFill>
        </p:spPr>
        <p:txBody>
          <a:bodyPr wrap="square" rtlCol="0">
            <a:spAutoFit/>
          </a:bodyPr>
          <a:lstStyle/>
          <a:p>
            <a:r>
              <a:rPr lang="pt-BR" sz="2000" b="0" i="0" dirty="0">
                <a:solidFill>
                  <a:schemeClr val="bg2"/>
                </a:solidFill>
              </a:rPr>
              <a:t>Por que </a:t>
            </a:r>
            <a:r>
              <a:rPr lang="pt-BR" sz="2000" b="0" i="0" dirty="0" err="1">
                <a:solidFill>
                  <a:schemeClr val="bg2"/>
                </a:solidFill>
              </a:rPr>
              <a:t>NoSQL</a:t>
            </a:r>
            <a:r>
              <a:rPr lang="pt-BR" sz="2000" b="0" i="0" dirty="0">
                <a:solidFill>
                  <a:schemeClr val="bg2"/>
                </a:solidFill>
              </a:rPr>
              <a:t>?</a:t>
            </a:r>
          </a:p>
          <a:p>
            <a:endParaRPr lang="pt-BR" sz="2000" b="0" i="0" dirty="0">
              <a:solidFill>
                <a:schemeClr val="bg2"/>
              </a:solidFill>
            </a:endParaRPr>
          </a:p>
          <a:p>
            <a:pPr marL="342900" indent="-342900">
              <a:buFont typeface="Arial" panose="020B0604020202020204" pitchFamily="34" charset="0"/>
              <a:buChar char="•"/>
            </a:pPr>
            <a:r>
              <a:rPr lang="pt-BR" sz="2000" b="0" i="0" dirty="0" err="1">
                <a:solidFill>
                  <a:schemeClr val="bg2"/>
                </a:solidFill>
              </a:rPr>
              <a:t>BigData</a:t>
            </a:r>
            <a:r>
              <a:rPr lang="pt-BR" sz="2000" b="0" i="0" dirty="0">
                <a:solidFill>
                  <a:schemeClr val="bg2"/>
                </a:solidFill>
              </a:rPr>
              <a:t>: Grande volume de dados</a:t>
            </a:r>
          </a:p>
          <a:p>
            <a:pPr marL="342900" indent="-342900">
              <a:buFont typeface="Arial" panose="020B0604020202020204" pitchFamily="34" charset="0"/>
              <a:buChar char="•"/>
            </a:pPr>
            <a:r>
              <a:rPr lang="pt-BR" sz="2000" b="0" i="0" dirty="0" err="1">
                <a:solidFill>
                  <a:schemeClr val="bg2"/>
                </a:solidFill>
              </a:rPr>
              <a:t>BigData</a:t>
            </a:r>
            <a:r>
              <a:rPr lang="pt-BR" sz="2000" b="0" i="0" dirty="0">
                <a:solidFill>
                  <a:schemeClr val="bg2"/>
                </a:solidFill>
              </a:rPr>
              <a:t> : Velocidade para análise de dados;</a:t>
            </a:r>
          </a:p>
          <a:p>
            <a:pPr marL="342900" indent="-342900">
              <a:buFont typeface="Arial" panose="020B0604020202020204" pitchFamily="34" charset="0"/>
              <a:buChar char="•"/>
            </a:pPr>
            <a:r>
              <a:rPr lang="pt-BR" sz="2000" b="0" i="0" dirty="0" err="1">
                <a:solidFill>
                  <a:schemeClr val="bg2"/>
                </a:solidFill>
              </a:rPr>
              <a:t>BigData</a:t>
            </a:r>
            <a:r>
              <a:rPr lang="pt-BR" sz="2000" b="0" i="0" dirty="0">
                <a:solidFill>
                  <a:schemeClr val="bg2"/>
                </a:solidFill>
              </a:rPr>
              <a:t>:  Capturar, armazenar e analisar dados não estruturados;</a:t>
            </a:r>
          </a:p>
          <a:p>
            <a:pPr marL="342900" indent="-342900">
              <a:buFont typeface="Arial" panose="020B0604020202020204" pitchFamily="34" charset="0"/>
              <a:buChar char="•"/>
            </a:pPr>
            <a:r>
              <a:rPr lang="pt-BR" sz="2000" b="0" i="0" dirty="0">
                <a:solidFill>
                  <a:schemeClr val="bg2"/>
                </a:solidFill>
              </a:rPr>
              <a:t>Web </a:t>
            </a:r>
            <a:r>
              <a:rPr lang="pt-BR" sz="2000" b="0" i="0" dirty="0" err="1">
                <a:solidFill>
                  <a:schemeClr val="bg2"/>
                </a:solidFill>
              </a:rPr>
              <a:t>Scale</a:t>
            </a:r>
            <a:r>
              <a:rPr lang="pt-BR" sz="2000" b="0" i="0" dirty="0">
                <a:solidFill>
                  <a:schemeClr val="bg2"/>
                </a:solidFill>
              </a:rPr>
              <a:t>;</a:t>
            </a:r>
          </a:p>
          <a:p>
            <a:pPr marL="342900" indent="-342900">
              <a:buFont typeface="Arial" panose="020B0604020202020204" pitchFamily="34" charset="0"/>
              <a:buChar char="•"/>
            </a:pPr>
            <a:r>
              <a:rPr lang="pt-BR" sz="2000" b="0" i="0" dirty="0">
                <a:solidFill>
                  <a:schemeClr val="bg2"/>
                </a:solidFill>
              </a:rPr>
              <a:t>Flexibilidade no desenvolvimento;</a:t>
            </a:r>
          </a:p>
          <a:p>
            <a:pPr marL="342900" indent="-342900">
              <a:buFont typeface="Arial" panose="020B0604020202020204" pitchFamily="34" charset="0"/>
              <a:buChar char="•"/>
            </a:pPr>
            <a:r>
              <a:rPr lang="pt-BR" sz="2000" b="0" i="0" dirty="0">
                <a:solidFill>
                  <a:schemeClr val="bg2"/>
                </a:solidFill>
              </a:rPr>
              <a:t>Nova Arquitetura em Nuvem;</a:t>
            </a:r>
          </a:p>
          <a:p>
            <a:pPr marL="342900" indent="-342900">
              <a:buFont typeface="Arial" panose="020B0604020202020204" pitchFamily="34" charset="0"/>
              <a:buChar char="•"/>
            </a:pPr>
            <a:r>
              <a:rPr lang="pt-BR" sz="2000" b="0" i="0" dirty="0">
                <a:solidFill>
                  <a:schemeClr val="bg2"/>
                </a:solidFill>
              </a:rPr>
              <a:t>Internet </a:t>
            </a:r>
            <a:r>
              <a:rPr lang="pt-BR" sz="2000" b="0" i="0" dirty="0" err="1">
                <a:solidFill>
                  <a:schemeClr val="bg2"/>
                </a:solidFill>
              </a:rPr>
              <a:t>of</a:t>
            </a:r>
            <a:r>
              <a:rPr lang="pt-BR" sz="2000" b="0" i="0" dirty="0">
                <a:solidFill>
                  <a:schemeClr val="bg2"/>
                </a:solidFill>
              </a:rPr>
              <a:t> </a:t>
            </a:r>
            <a:r>
              <a:rPr lang="pt-BR" sz="2000" b="0" i="0" dirty="0" err="1">
                <a:solidFill>
                  <a:schemeClr val="bg2"/>
                </a:solidFill>
              </a:rPr>
              <a:t>things</a:t>
            </a:r>
            <a:r>
              <a:rPr lang="pt-BR" sz="2000" b="0" i="0" dirty="0">
                <a:solidFill>
                  <a:schemeClr val="bg2"/>
                </a:solidFill>
              </a:rPr>
              <a:t>: Tudo conectado, tudo “ligado”;</a:t>
            </a:r>
          </a:p>
          <a:p>
            <a:pPr marL="342900" indent="-342900">
              <a:buFont typeface="Arial" panose="020B0604020202020204" pitchFamily="34" charset="0"/>
              <a:buChar char="•"/>
            </a:pPr>
            <a:endParaRPr lang="pt-BR" sz="2000" b="0" i="0" dirty="0">
              <a:solidFill>
                <a:schemeClr val="bg2"/>
              </a:solidFill>
            </a:endParaRPr>
          </a:p>
          <a:p>
            <a:pPr marL="342900" indent="-342900">
              <a:buFont typeface="Arial" panose="020B0604020202020204" pitchFamily="34" charset="0"/>
              <a:buChar char="•"/>
            </a:pPr>
            <a:endParaRPr lang="pt-BR" sz="2000" b="0" i="0" dirty="0">
              <a:solidFill>
                <a:schemeClr val="bg2"/>
              </a:solidFill>
            </a:endParaRPr>
          </a:p>
          <a:p>
            <a:r>
              <a:rPr lang="pt-BR" sz="2000" i="0" dirty="0">
                <a:solidFill>
                  <a:schemeClr val="bg2"/>
                </a:solidFill>
              </a:rPr>
              <a:t>Demandas por escalabilidade são crescentes e não vemos seus limites!</a:t>
            </a:r>
          </a:p>
        </p:txBody>
      </p:sp>
    </p:spTree>
    <p:extLst>
      <p:ext uri="{BB962C8B-B14F-4D97-AF65-F5344CB8AC3E}">
        <p14:creationId xmlns:p14="http://schemas.microsoft.com/office/powerpoint/2010/main" val="12034170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24000" y="116632"/>
            <a:ext cx="4932040" cy="461665"/>
          </a:xfrm>
          <a:prstGeom prst="rect">
            <a:avLst/>
          </a:prstGeom>
          <a:noFill/>
        </p:spPr>
        <p:txBody>
          <a:bodyPr wrap="square" rtlCol="0">
            <a:spAutoFit/>
          </a:bodyPr>
          <a:lstStyle/>
          <a:p>
            <a:r>
              <a:rPr lang="pt-BR" sz="2400" dirty="0">
                <a:solidFill>
                  <a:schemeClr val="bg2"/>
                </a:solidFill>
              </a:rPr>
              <a:t>No SQL – Geográfico ou Espacial</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3046988"/>
          </a:xfrm>
          <a:prstGeom prst="rect">
            <a:avLst/>
          </a:prstGeom>
          <a:solidFill>
            <a:schemeClr val="tx2"/>
          </a:solidFill>
        </p:spPr>
        <p:txBody>
          <a:bodyPr wrap="square" rtlCol="0">
            <a:spAutoFit/>
          </a:bodyPr>
          <a:lstStyle/>
          <a:p>
            <a:r>
              <a:rPr lang="pt-BR" sz="2400" i="0" dirty="0">
                <a:solidFill>
                  <a:schemeClr val="bg2"/>
                </a:solidFill>
              </a:rPr>
              <a:t>Banco de Dados Geográficos/Espaciais</a:t>
            </a:r>
          </a:p>
          <a:p>
            <a:endParaRPr lang="pt-BR" sz="2400" b="0" i="0" dirty="0">
              <a:solidFill>
                <a:schemeClr val="bg2"/>
              </a:solidFill>
            </a:endParaRPr>
          </a:p>
          <a:p>
            <a:r>
              <a:rPr lang="pt-BR" sz="2400" b="0" i="0" dirty="0">
                <a:solidFill>
                  <a:schemeClr val="bg2"/>
                </a:solidFill>
              </a:rPr>
              <a:t>O Banco de Dados Geográfico, que também é conhecido como  Banco de Dados Espacial, funciona de forma semelhante aos bancos de dados relacionais, mas distintamente daqueles é o suporte as características geométricas dos dados armazenados em suas tabelas.</a:t>
            </a:r>
          </a:p>
          <a:p>
            <a:endParaRPr lang="pt-BR" sz="2400" b="0" i="0" dirty="0">
              <a:solidFill>
                <a:schemeClr val="bg2"/>
              </a:solidFill>
            </a:endParaRPr>
          </a:p>
        </p:txBody>
      </p:sp>
    </p:spTree>
    <p:extLst>
      <p:ext uri="{BB962C8B-B14F-4D97-AF65-F5344CB8AC3E}">
        <p14:creationId xmlns:p14="http://schemas.microsoft.com/office/powerpoint/2010/main" val="2806987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24000" y="116632"/>
            <a:ext cx="4932040" cy="461665"/>
          </a:xfrm>
          <a:prstGeom prst="rect">
            <a:avLst/>
          </a:prstGeom>
          <a:noFill/>
        </p:spPr>
        <p:txBody>
          <a:bodyPr wrap="square" rtlCol="0">
            <a:spAutoFit/>
          </a:bodyPr>
          <a:lstStyle/>
          <a:p>
            <a:r>
              <a:rPr lang="pt-BR" sz="2400" dirty="0">
                <a:solidFill>
                  <a:schemeClr val="bg2"/>
                </a:solidFill>
              </a:rPr>
              <a:t>No SQL – Geográfico ou Espacial</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2554545"/>
          </a:xfrm>
          <a:prstGeom prst="rect">
            <a:avLst/>
          </a:prstGeom>
          <a:noFill/>
        </p:spPr>
        <p:txBody>
          <a:bodyPr wrap="square" rtlCol="0">
            <a:spAutoFit/>
          </a:bodyPr>
          <a:lstStyle/>
          <a:p>
            <a:r>
              <a:rPr lang="pt-BR" sz="2000" i="0" dirty="0">
                <a:solidFill>
                  <a:schemeClr val="bg2"/>
                </a:solidFill>
              </a:rPr>
              <a:t>Banco de Dados Geográficos/Espaciais</a:t>
            </a:r>
          </a:p>
          <a:p>
            <a:endParaRPr lang="pt-BR" sz="2000" b="0" i="0" dirty="0">
              <a:solidFill>
                <a:schemeClr val="bg2"/>
              </a:solidFill>
            </a:endParaRPr>
          </a:p>
          <a:p>
            <a:r>
              <a:rPr lang="pt-BR" sz="2000" b="0" i="0" dirty="0">
                <a:solidFill>
                  <a:schemeClr val="bg2"/>
                </a:solidFill>
              </a:rPr>
              <a:t>A base de dados que suporta geometria oferta a possibilidade da realização de análises e consultas espaciais, tornando mais fácil o cálculo de áreas, distâncias e centroides, realizando várias operações entre geometrias.</a:t>
            </a:r>
          </a:p>
          <a:p>
            <a:r>
              <a:rPr lang="pt-BR" sz="2000" b="0" i="0" dirty="0">
                <a:solidFill>
                  <a:schemeClr val="bg2"/>
                </a:solidFill>
              </a:rPr>
              <a:t>Na medida que temos extensões do modelo relacional, usualmente temos algo como:</a:t>
            </a:r>
          </a:p>
          <a:p>
            <a:endParaRPr lang="pt-BR" sz="2000" b="0" i="0" dirty="0">
              <a:solidFill>
                <a:schemeClr val="bg2"/>
              </a:solidFill>
            </a:endParaRPr>
          </a:p>
        </p:txBody>
      </p:sp>
      <p:pic>
        <p:nvPicPr>
          <p:cNvPr id="4" name="Imagem 3">
            <a:extLst>
              <a:ext uri="{FF2B5EF4-FFF2-40B4-BE49-F238E27FC236}">
                <a16:creationId xmlns:a16="http://schemas.microsoft.com/office/drawing/2014/main" id="{A8B36E30-F021-4C7C-8F1A-07EEBFF57572}"/>
              </a:ext>
            </a:extLst>
          </p:cNvPr>
          <p:cNvPicPr>
            <a:picLocks noChangeAspect="1"/>
          </p:cNvPicPr>
          <p:nvPr/>
        </p:nvPicPr>
        <p:blipFill>
          <a:blip r:embed="rId2"/>
          <a:stretch>
            <a:fillRect/>
          </a:stretch>
        </p:blipFill>
        <p:spPr>
          <a:xfrm>
            <a:off x="2987824" y="3309969"/>
            <a:ext cx="5726073" cy="2599721"/>
          </a:xfrm>
          <a:prstGeom prst="rect">
            <a:avLst/>
          </a:prstGeom>
        </p:spPr>
      </p:pic>
      <p:sp>
        <p:nvSpPr>
          <p:cNvPr id="5" name="CaixaDeTexto 4">
            <a:extLst>
              <a:ext uri="{FF2B5EF4-FFF2-40B4-BE49-F238E27FC236}">
                <a16:creationId xmlns:a16="http://schemas.microsoft.com/office/drawing/2014/main" id="{ABC409A5-A00F-4C82-90D1-6FCF5851792E}"/>
              </a:ext>
            </a:extLst>
          </p:cNvPr>
          <p:cNvSpPr txBox="1"/>
          <p:nvPr/>
        </p:nvSpPr>
        <p:spPr>
          <a:xfrm>
            <a:off x="1115122" y="6372036"/>
            <a:ext cx="3888432" cy="230832"/>
          </a:xfrm>
          <a:prstGeom prst="rect">
            <a:avLst/>
          </a:prstGeom>
          <a:noFill/>
        </p:spPr>
        <p:txBody>
          <a:bodyPr wrap="square" rtlCol="0">
            <a:spAutoFit/>
          </a:bodyPr>
          <a:lstStyle/>
          <a:p>
            <a:r>
              <a:rPr lang="pt-BR" sz="900" dirty="0"/>
              <a:t>Imagem criada por Anderson Medeiros</a:t>
            </a:r>
          </a:p>
        </p:txBody>
      </p:sp>
    </p:spTree>
    <p:extLst>
      <p:ext uri="{BB962C8B-B14F-4D97-AF65-F5344CB8AC3E}">
        <p14:creationId xmlns:p14="http://schemas.microsoft.com/office/powerpoint/2010/main" val="32513718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24000" y="116632"/>
            <a:ext cx="4932040" cy="461665"/>
          </a:xfrm>
          <a:prstGeom prst="rect">
            <a:avLst/>
          </a:prstGeom>
          <a:noFill/>
        </p:spPr>
        <p:txBody>
          <a:bodyPr wrap="square" rtlCol="0">
            <a:spAutoFit/>
          </a:bodyPr>
          <a:lstStyle/>
          <a:p>
            <a:r>
              <a:rPr lang="pt-BR" sz="2400" dirty="0">
                <a:solidFill>
                  <a:schemeClr val="bg2"/>
                </a:solidFill>
              </a:rPr>
              <a:t>No SQL – Geográfico ou Espacial</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4154984"/>
          </a:xfrm>
          <a:prstGeom prst="rect">
            <a:avLst/>
          </a:prstGeom>
          <a:solidFill>
            <a:schemeClr val="tx2"/>
          </a:solidFill>
        </p:spPr>
        <p:txBody>
          <a:bodyPr wrap="square" rtlCol="0">
            <a:spAutoFit/>
          </a:bodyPr>
          <a:lstStyle/>
          <a:p>
            <a:r>
              <a:rPr lang="pt-BR" sz="2400" i="0" dirty="0">
                <a:solidFill>
                  <a:schemeClr val="bg2"/>
                </a:solidFill>
              </a:rPr>
              <a:t>Banco de Dados Geográficos/Espaciais</a:t>
            </a:r>
          </a:p>
          <a:p>
            <a:endParaRPr lang="pt-BR" sz="2400" b="0" i="0" dirty="0">
              <a:solidFill>
                <a:schemeClr val="bg2"/>
              </a:solidFill>
            </a:endParaRPr>
          </a:p>
          <a:p>
            <a:r>
              <a:rPr lang="pt-BR" sz="2400" b="0" i="0" dirty="0">
                <a:solidFill>
                  <a:schemeClr val="bg2"/>
                </a:solidFill>
              </a:rPr>
              <a:t>Basicamente, o PostgreSQL torna-se capaz de importar arquivos vetoriais, normalmente construídos no formato “</a:t>
            </a:r>
            <a:r>
              <a:rPr lang="pt-BR" sz="2400" b="0" i="0" dirty="0" err="1">
                <a:solidFill>
                  <a:schemeClr val="bg2"/>
                </a:solidFill>
              </a:rPr>
              <a:t>shp</a:t>
            </a:r>
            <a:r>
              <a:rPr lang="pt-BR" sz="2400" b="0" i="0" dirty="0">
                <a:solidFill>
                  <a:schemeClr val="bg2"/>
                </a:solidFill>
              </a:rPr>
              <a:t>” (de </a:t>
            </a:r>
            <a:r>
              <a:rPr lang="pt-BR" sz="2400" b="0" i="0" dirty="0" err="1">
                <a:solidFill>
                  <a:schemeClr val="bg2"/>
                </a:solidFill>
              </a:rPr>
              <a:t>shapefile</a:t>
            </a:r>
            <a:r>
              <a:rPr lang="pt-BR" sz="2400" b="0" i="0" dirty="0">
                <a:solidFill>
                  <a:schemeClr val="bg2"/>
                </a:solidFill>
              </a:rPr>
              <a:t>), usualmente exportados por software de GIS (software de geoprocessamento). Esse arquivo será convertido numa tabela espacial que poderá ser integrada as convencionais existentes na base de dados. Habitualmente, será manipulada por programas capazes de trabalhar nesse padrão, como o </a:t>
            </a:r>
            <a:r>
              <a:rPr lang="pt-BR" sz="2400" b="0" i="0" dirty="0" err="1">
                <a:solidFill>
                  <a:schemeClr val="bg2"/>
                </a:solidFill>
              </a:rPr>
              <a:t>gvSIG</a:t>
            </a:r>
            <a:r>
              <a:rPr lang="pt-BR" sz="2400" b="0" i="0" dirty="0">
                <a:solidFill>
                  <a:schemeClr val="bg2"/>
                </a:solidFill>
              </a:rPr>
              <a:t>, Quantum GIS, </a:t>
            </a:r>
            <a:r>
              <a:rPr lang="pt-BR" sz="2400" b="0" i="0" dirty="0" err="1">
                <a:solidFill>
                  <a:schemeClr val="bg2"/>
                </a:solidFill>
              </a:rPr>
              <a:t>uDig</a:t>
            </a:r>
            <a:r>
              <a:rPr lang="pt-BR" sz="2400" b="0" i="0" dirty="0">
                <a:solidFill>
                  <a:schemeClr val="bg2"/>
                </a:solidFill>
              </a:rPr>
              <a:t>, entre muitos outros.</a:t>
            </a:r>
          </a:p>
          <a:p>
            <a:endParaRPr lang="pt-BR" sz="2400" b="0" i="0" dirty="0">
              <a:solidFill>
                <a:schemeClr val="bg2"/>
              </a:solidFill>
            </a:endParaRPr>
          </a:p>
        </p:txBody>
      </p:sp>
    </p:spTree>
    <p:extLst>
      <p:ext uri="{BB962C8B-B14F-4D97-AF65-F5344CB8AC3E}">
        <p14:creationId xmlns:p14="http://schemas.microsoft.com/office/powerpoint/2010/main" val="3548380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24000" y="116632"/>
            <a:ext cx="4932040" cy="461665"/>
          </a:xfrm>
          <a:prstGeom prst="rect">
            <a:avLst/>
          </a:prstGeom>
          <a:noFill/>
        </p:spPr>
        <p:txBody>
          <a:bodyPr wrap="square" rtlCol="0">
            <a:spAutoFit/>
          </a:bodyPr>
          <a:lstStyle/>
          <a:p>
            <a:r>
              <a:rPr lang="pt-BR" sz="2400" dirty="0">
                <a:solidFill>
                  <a:schemeClr val="bg2"/>
                </a:solidFill>
              </a:rPr>
              <a:t>No SQL – Geográfico ou Espacial</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1200329"/>
          </a:xfrm>
          <a:prstGeom prst="rect">
            <a:avLst/>
          </a:prstGeom>
          <a:noFill/>
        </p:spPr>
        <p:txBody>
          <a:bodyPr wrap="square" rtlCol="0">
            <a:spAutoFit/>
          </a:bodyPr>
          <a:lstStyle/>
          <a:p>
            <a:r>
              <a:rPr lang="pt-BR" sz="2400" i="0" dirty="0">
                <a:solidFill>
                  <a:schemeClr val="bg2"/>
                </a:solidFill>
              </a:rPr>
              <a:t>Banco de Dados Geográficos/Espaciais</a:t>
            </a:r>
          </a:p>
          <a:p>
            <a:endParaRPr lang="pt-BR" sz="2400" b="0" i="0" dirty="0">
              <a:solidFill>
                <a:schemeClr val="bg2"/>
              </a:solidFill>
            </a:endParaRPr>
          </a:p>
          <a:p>
            <a:endParaRPr lang="pt-BR" sz="2400" b="0" i="0" dirty="0">
              <a:solidFill>
                <a:schemeClr val="bg2"/>
              </a:solidFill>
            </a:endParaRPr>
          </a:p>
        </p:txBody>
      </p:sp>
      <p:pic>
        <p:nvPicPr>
          <p:cNvPr id="4" name="Imagem 3">
            <a:extLst>
              <a:ext uri="{FF2B5EF4-FFF2-40B4-BE49-F238E27FC236}">
                <a16:creationId xmlns:a16="http://schemas.microsoft.com/office/drawing/2014/main" id="{554C1ACA-746F-4B38-9152-E0A2BB01C2E5}"/>
              </a:ext>
            </a:extLst>
          </p:cNvPr>
          <p:cNvPicPr>
            <a:picLocks noChangeAspect="1"/>
          </p:cNvPicPr>
          <p:nvPr/>
        </p:nvPicPr>
        <p:blipFill>
          <a:blip r:embed="rId2"/>
          <a:stretch>
            <a:fillRect/>
          </a:stretch>
        </p:blipFill>
        <p:spPr>
          <a:xfrm>
            <a:off x="2339752" y="1700808"/>
            <a:ext cx="5671964" cy="3627237"/>
          </a:xfrm>
          <a:prstGeom prst="rect">
            <a:avLst/>
          </a:prstGeom>
        </p:spPr>
      </p:pic>
    </p:spTree>
    <p:extLst>
      <p:ext uri="{BB962C8B-B14F-4D97-AF65-F5344CB8AC3E}">
        <p14:creationId xmlns:p14="http://schemas.microsoft.com/office/powerpoint/2010/main" val="3763155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24000" y="116632"/>
            <a:ext cx="4932040" cy="461665"/>
          </a:xfrm>
          <a:prstGeom prst="rect">
            <a:avLst/>
          </a:prstGeom>
          <a:noFill/>
        </p:spPr>
        <p:txBody>
          <a:bodyPr wrap="square" rtlCol="0">
            <a:spAutoFit/>
          </a:bodyPr>
          <a:lstStyle/>
          <a:p>
            <a:r>
              <a:rPr lang="pt-BR" sz="2400" dirty="0">
                <a:solidFill>
                  <a:schemeClr val="bg2"/>
                </a:solidFill>
              </a:rPr>
              <a:t>No SQL – Geográfico ou Espacial</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707886"/>
          </a:xfrm>
          <a:prstGeom prst="rect">
            <a:avLst/>
          </a:prstGeom>
          <a:noFill/>
        </p:spPr>
        <p:txBody>
          <a:bodyPr wrap="square" rtlCol="0">
            <a:spAutoFit/>
          </a:bodyPr>
          <a:lstStyle/>
          <a:p>
            <a:r>
              <a:rPr lang="pt-BR" sz="2000" i="0" dirty="0">
                <a:solidFill>
                  <a:schemeClr val="bg2"/>
                </a:solidFill>
              </a:rPr>
              <a:t>Banco de Dados Geográfico - Tecnologias</a:t>
            </a:r>
          </a:p>
          <a:p>
            <a:endParaRPr lang="pt-BR" sz="2000" b="0" i="0" dirty="0">
              <a:solidFill>
                <a:schemeClr val="bg2"/>
              </a:solidFill>
            </a:endParaRPr>
          </a:p>
        </p:txBody>
      </p:sp>
      <p:pic>
        <p:nvPicPr>
          <p:cNvPr id="11" name="Imagem 10">
            <a:extLst>
              <a:ext uri="{FF2B5EF4-FFF2-40B4-BE49-F238E27FC236}">
                <a16:creationId xmlns:a16="http://schemas.microsoft.com/office/drawing/2014/main" id="{75582DE8-8F15-44D6-89CF-41082DB9FAC2}"/>
              </a:ext>
            </a:extLst>
          </p:cNvPr>
          <p:cNvPicPr>
            <a:picLocks noChangeAspect="1"/>
          </p:cNvPicPr>
          <p:nvPr/>
        </p:nvPicPr>
        <p:blipFill>
          <a:blip r:embed="rId2"/>
          <a:stretch>
            <a:fillRect/>
          </a:stretch>
        </p:blipFill>
        <p:spPr>
          <a:xfrm>
            <a:off x="1547664" y="1661508"/>
            <a:ext cx="5638800" cy="2886075"/>
          </a:xfrm>
          <a:prstGeom prst="rect">
            <a:avLst/>
          </a:prstGeom>
        </p:spPr>
      </p:pic>
      <p:pic>
        <p:nvPicPr>
          <p:cNvPr id="12" name="Imagem 11">
            <a:extLst>
              <a:ext uri="{FF2B5EF4-FFF2-40B4-BE49-F238E27FC236}">
                <a16:creationId xmlns:a16="http://schemas.microsoft.com/office/drawing/2014/main" id="{C7509603-C669-403D-AAE4-DBE51C0FEA64}"/>
              </a:ext>
            </a:extLst>
          </p:cNvPr>
          <p:cNvPicPr>
            <a:picLocks noChangeAspect="1"/>
          </p:cNvPicPr>
          <p:nvPr/>
        </p:nvPicPr>
        <p:blipFill>
          <a:blip r:embed="rId3"/>
          <a:stretch>
            <a:fillRect/>
          </a:stretch>
        </p:blipFill>
        <p:spPr>
          <a:xfrm>
            <a:off x="2051720" y="4686904"/>
            <a:ext cx="5953125" cy="1019175"/>
          </a:xfrm>
          <a:prstGeom prst="rect">
            <a:avLst/>
          </a:prstGeom>
        </p:spPr>
      </p:pic>
    </p:spTree>
    <p:extLst>
      <p:ext uri="{BB962C8B-B14F-4D97-AF65-F5344CB8AC3E}">
        <p14:creationId xmlns:p14="http://schemas.microsoft.com/office/powerpoint/2010/main" val="28069074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915816" y="1052736"/>
            <a:ext cx="5444156" cy="4077072"/>
          </a:xfrm>
          <a:prstGeom prst="rect">
            <a:avLst/>
          </a:prstGeom>
          <a:noFill/>
          <a:ln w="9525">
            <a:noFill/>
            <a:miter lim="800000"/>
            <a:headEnd/>
            <a:tailEnd/>
          </a:ln>
        </p:spPr>
      </p:pic>
      <p:sp>
        <p:nvSpPr>
          <p:cNvPr id="5" name="CaixaDeTexto 4"/>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NO-SQL – Híbridos</a:t>
            </a:r>
          </a:p>
        </p:txBody>
      </p:sp>
    </p:spTree>
    <p:extLst>
      <p:ext uri="{BB962C8B-B14F-4D97-AF65-F5344CB8AC3E}">
        <p14:creationId xmlns:p14="http://schemas.microsoft.com/office/powerpoint/2010/main" val="2961484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250"/>
            <a:ext cx="8229600" cy="1143000"/>
          </a:xfrm>
        </p:spPr>
        <p:txBody>
          <a:bodyPr/>
          <a:lstStyle/>
          <a:p>
            <a:pPr algn="l"/>
            <a:r>
              <a:rPr lang="pt-BR" sz="2400" i="0" dirty="0"/>
              <a:t>Solução de DBs : Bases Híbridas</a:t>
            </a:r>
            <a:endParaRPr lang="en-GB" sz="2400" i="0" dirty="0"/>
          </a:p>
        </p:txBody>
      </p:sp>
      <p:sp>
        <p:nvSpPr>
          <p:cNvPr id="4" name="Content Placeholder 2"/>
          <p:cNvSpPr>
            <a:spLocks noGrp="1"/>
          </p:cNvSpPr>
          <p:nvPr>
            <p:ph idx="1"/>
          </p:nvPr>
        </p:nvSpPr>
        <p:spPr>
          <a:xfrm>
            <a:off x="323056" y="1279152"/>
            <a:ext cx="8497887" cy="4135264"/>
          </a:xfrm>
        </p:spPr>
        <p:txBody>
          <a:bodyPr/>
          <a:lstStyle/>
          <a:p>
            <a:pPr>
              <a:buClr>
                <a:srgbClr val="FF0000"/>
              </a:buClr>
            </a:pPr>
            <a:r>
              <a:rPr lang="en-US" sz="2000" b="1" dirty="0" err="1"/>
              <a:t>Algumas</a:t>
            </a:r>
            <a:r>
              <a:rPr lang="en-US" sz="2000" b="1" dirty="0"/>
              <a:t> bases </a:t>
            </a:r>
            <a:r>
              <a:rPr lang="en-US" sz="2000" b="1" dirty="0" err="1"/>
              <a:t>híbridas</a:t>
            </a:r>
            <a:r>
              <a:rPr lang="en-US" sz="2000" b="1" dirty="0"/>
              <a:t>:</a:t>
            </a:r>
          </a:p>
          <a:p>
            <a:pPr>
              <a:buClr>
                <a:srgbClr val="FF0000"/>
              </a:buClr>
            </a:pPr>
            <a:endParaRPr lang="en-US" sz="2000" b="1" dirty="0"/>
          </a:p>
          <a:p>
            <a:pPr>
              <a:buClr>
                <a:srgbClr val="FF0000"/>
              </a:buClr>
            </a:pPr>
            <a:endParaRPr lang="en-US" sz="2000" b="1" dirty="0"/>
          </a:p>
          <a:p>
            <a:pPr>
              <a:buClr>
                <a:srgbClr val="FF0000"/>
              </a:buClr>
            </a:pPr>
            <a:endParaRPr lang="en-US" sz="2000" b="1" dirty="0"/>
          </a:p>
          <a:p>
            <a:pPr>
              <a:buClr>
                <a:srgbClr val="FF0000"/>
              </a:buClr>
            </a:pPr>
            <a:endParaRPr lang="en-US" sz="2000" b="1" dirty="0"/>
          </a:p>
          <a:p>
            <a:pPr lvl="1">
              <a:buClr>
                <a:srgbClr val="FF0000"/>
              </a:buClr>
            </a:pPr>
            <a:endParaRPr lang="pt-BR" sz="2000" b="1" dirty="0"/>
          </a:p>
          <a:p>
            <a:pPr lvl="1">
              <a:buClr>
                <a:srgbClr val="FF0000"/>
              </a:buClr>
            </a:pPr>
            <a:endParaRPr lang="pt-BR" sz="2000" dirty="0"/>
          </a:p>
        </p:txBody>
      </p:sp>
      <p:sp>
        <p:nvSpPr>
          <p:cNvPr id="19" name="Rectangle 18"/>
          <p:cNvSpPr/>
          <p:nvPr/>
        </p:nvSpPr>
        <p:spPr>
          <a:xfrm>
            <a:off x="781911" y="1976884"/>
            <a:ext cx="7647955" cy="34375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p:cNvPicPr>
            <a:picLocks noChangeAspect="1"/>
          </p:cNvPicPr>
          <p:nvPr/>
        </p:nvPicPr>
        <p:blipFill>
          <a:blip r:embed="rId2"/>
          <a:stretch>
            <a:fillRect/>
          </a:stretch>
        </p:blipFill>
        <p:spPr>
          <a:xfrm>
            <a:off x="5700123" y="4126625"/>
            <a:ext cx="2382498" cy="624291"/>
          </a:xfrm>
          <a:prstGeom prst="rect">
            <a:avLst/>
          </a:prstGeom>
        </p:spPr>
      </p:pic>
      <p:pic>
        <p:nvPicPr>
          <p:cNvPr id="3" name="Picture 2"/>
          <p:cNvPicPr>
            <a:picLocks noChangeAspect="1"/>
          </p:cNvPicPr>
          <p:nvPr/>
        </p:nvPicPr>
        <p:blipFill>
          <a:blip r:embed="rId3"/>
          <a:stretch>
            <a:fillRect/>
          </a:stretch>
        </p:blipFill>
        <p:spPr>
          <a:xfrm>
            <a:off x="971600" y="1991742"/>
            <a:ext cx="2466975" cy="1847850"/>
          </a:xfrm>
          <a:prstGeom prst="rect">
            <a:avLst/>
          </a:prstGeom>
        </p:spPr>
      </p:pic>
      <p:pic>
        <p:nvPicPr>
          <p:cNvPr id="5" name="Picture 4"/>
          <p:cNvPicPr>
            <a:picLocks noChangeAspect="1"/>
          </p:cNvPicPr>
          <p:nvPr/>
        </p:nvPicPr>
        <p:blipFill>
          <a:blip r:embed="rId4"/>
          <a:stretch>
            <a:fillRect/>
          </a:stretch>
        </p:blipFill>
        <p:spPr>
          <a:xfrm>
            <a:off x="1259632" y="4205669"/>
            <a:ext cx="2640707" cy="545247"/>
          </a:xfrm>
          <a:prstGeom prst="rect">
            <a:avLst/>
          </a:prstGeom>
        </p:spPr>
      </p:pic>
      <p:pic>
        <p:nvPicPr>
          <p:cNvPr id="6" name="Picture 5"/>
          <p:cNvPicPr>
            <a:picLocks noChangeAspect="1"/>
          </p:cNvPicPr>
          <p:nvPr/>
        </p:nvPicPr>
        <p:blipFill>
          <a:blip r:embed="rId5"/>
          <a:stretch>
            <a:fillRect/>
          </a:stretch>
        </p:blipFill>
        <p:spPr>
          <a:xfrm>
            <a:off x="5700123" y="2582369"/>
            <a:ext cx="2382498" cy="626973"/>
          </a:xfrm>
          <a:prstGeom prst="rect">
            <a:avLst/>
          </a:prstGeom>
        </p:spPr>
      </p:pic>
    </p:spTree>
    <p:extLst>
      <p:ext uri="{BB962C8B-B14F-4D97-AF65-F5344CB8AC3E}">
        <p14:creationId xmlns:p14="http://schemas.microsoft.com/office/powerpoint/2010/main" val="4648693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88061"/>
            <a:ext cx="8229600" cy="1143000"/>
          </a:xfrm>
        </p:spPr>
        <p:txBody>
          <a:bodyPr/>
          <a:lstStyle/>
          <a:p>
            <a:pPr algn="l"/>
            <a:r>
              <a:rPr lang="pt-BR" sz="2400" i="0" dirty="0"/>
              <a:t>Soluções Gerais: EMC Pivotal</a:t>
            </a:r>
            <a:endParaRPr lang="en-GB" sz="2400" i="0" dirty="0"/>
          </a:p>
        </p:txBody>
      </p:sp>
      <p:pic>
        <p:nvPicPr>
          <p:cNvPr id="11266"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20475"/>
          <a:stretch/>
        </p:blipFill>
        <p:spPr bwMode="auto">
          <a:xfrm>
            <a:off x="0" y="1628800"/>
            <a:ext cx="9115425" cy="363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3642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5760"/>
            <a:ext cx="8229600" cy="1143000"/>
          </a:xfrm>
        </p:spPr>
        <p:txBody>
          <a:bodyPr/>
          <a:lstStyle/>
          <a:p>
            <a:pPr algn="l"/>
            <a:r>
              <a:rPr lang="pt-BR" sz="2400" i="0" dirty="0"/>
              <a:t>Soluções Gerais: IBM</a:t>
            </a:r>
            <a:endParaRPr lang="en-GB" sz="2400" i="0" dirty="0"/>
          </a:p>
        </p:txBody>
      </p:sp>
      <p:grpSp>
        <p:nvGrpSpPr>
          <p:cNvPr id="5" name="Group 4"/>
          <p:cNvGrpSpPr/>
          <p:nvPr/>
        </p:nvGrpSpPr>
        <p:grpSpPr>
          <a:xfrm>
            <a:off x="1259632" y="980728"/>
            <a:ext cx="7632848" cy="4464496"/>
            <a:chOff x="251520" y="1700808"/>
            <a:chExt cx="8312276" cy="4608512"/>
          </a:xfrm>
        </p:grpSpPr>
        <p:pic>
          <p:nvPicPr>
            <p:cNvPr id="16386" name="Picture 2" descr="Image result for big data ibm"/>
            <p:cNvPicPr>
              <a:picLocks noChangeAspect="1" noChangeArrowheads="1"/>
            </p:cNvPicPr>
            <p:nvPr/>
          </p:nvPicPr>
          <p:blipFill rotWithShape="1">
            <a:blip r:embed="rId2">
              <a:extLst>
                <a:ext uri="{28A0092B-C50C-407E-A947-70E740481C1C}">
                  <a14:useLocalDpi xmlns:a14="http://schemas.microsoft.com/office/drawing/2010/main" val="0"/>
                </a:ext>
              </a:extLst>
            </a:blip>
            <a:srcRect t="21743"/>
            <a:stretch/>
          </p:blipFill>
          <p:spPr bwMode="auto">
            <a:xfrm>
              <a:off x="251520" y="1700808"/>
              <a:ext cx="8312276" cy="46085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660232" y="5733256"/>
              <a:ext cx="1152128"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539552" y="5733256"/>
              <a:ext cx="1152128"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247895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0880"/>
            <a:ext cx="8229600" cy="1143000"/>
          </a:xfrm>
        </p:spPr>
        <p:txBody>
          <a:bodyPr/>
          <a:lstStyle/>
          <a:p>
            <a:pPr algn="l"/>
            <a:r>
              <a:rPr lang="pt-BR" sz="2400" i="0" dirty="0"/>
              <a:t>Soluções Gerais: HP</a:t>
            </a:r>
            <a:endParaRPr lang="en-GB" sz="2400" i="0" dirty="0"/>
          </a:p>
        </p:txBody>
      </p:sp>
      <p:pic>
        <p:nvPicPr>
          <p:cNvPr id="3" name="Picture 2"/>
          <p:cNvPicPr>
            <a:picLocks noChangeAspect="1"/>
          </p:cNvPicPr>
          <p:nvPr/>
        </p:nvPicPr>
        <p:blipFill>
          <a:blip r:embed="rId2"/>
          <a:stretch>
            <a:fillRect/>
          </a:stretch>
        </p:blipFill>
        <p:spPr>
          <a:xfrm>
            <a:off x="1763688" y="625025"/>
            <a:ext cx="6863109" cy="5152884"/>
          </a:xfrm>
          <a:prstGeom prst="rect">
            <a:avLst/>
          </a:prstGeom>
        </p:spPr>
      </p:pic>
    </p:spTree>
    <p:extLst>
      <p:ext uri="{BB962C8B-B14F-4D97-AF65-F5344CB8AC3E}">
        <p14:creationId xmlns:p14="http://schemas.microsoft.com/office/powerpoint/2010/main" val="1739050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4"/>
          <p:cNvSpPr txBox="1">
            <a:spLocks/>
          </p:cNvSpPr>
          <p:nvPr/>
        </p:nvSpPr>
        <p:spPr bwMode="auto">
          <a:xfrm>
            <a:off x="99603" y="66800"/>
            <a:ext cx="8229600" cy="45400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Big Data – NO SQL</a:t>
            </a:r>
          </a:p>
        </p:txBody>
      </p:sp>
      <p:sp>
        <p:nvSpPr>
          <p:cNvPr id="53254" name="AutoShape 6" descr="https://highlyscalable.files.wordpress.com/2012/02/overview2.png"/>
          <p:cNvSpPr>
            <a:spLocks noChangeAspect="1" noChangeArrowheads="1"/>
          </p:cNvSpPr>
          <p:nvPr/>
        </p:nvSpPr>
        <p:spPr bwMode="auto">
          <a:xfrm>
            <a:off x="63505" y="-136525"/>
            <a:ext cx="5057775" cy="5953125"/>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53256" name="AutoShape 8" descr="https://highlyscalable.files.wordpress.com/2012/02/overview2.png"/>
          <p:cNvSpPr>
            <a:spLocks noChangeAspect="1" noChangeArrowheads="1"/>
          </p:cNvSpPr>
          <p:nvPr/>
        </p:nvSpPr>
        <p:spPr bwMode="auto">
          <a:xfrm>
            <a:off x="63505" y="-136525"/>
            <a:ext cx="5057775" cy="5953125"/>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8" name="Imagem 7"/>
          <p:cNvPicPr>
            <a:picLocks noChangeAspect="1"/>
          </p:cNvPicPr>
          <p:nvPr/>
        </p:nvPicPr>
        <p:blipFill>
          <a:blip r:embed="rId3"/>
          <a:stretch>
            <a:fillRect/>
          </a:stretch>
        </p:blipFill>
        <p:spPr>
          <a:xfrm>
            <a:off x="3098660" y="3399264"/>
            <a:ext cx="4045240" cy="2315457"/>
          </a:xfrm>
          <a:prstGeom prst="rect">
            <a:avLst/>
          </a:prstGeom>
        </p:spPr>
      </p:pic>
      <p:sp>
        <p:nvSpPr>
          <p:cNvPr id="3" name="Retângulo 2"/>
          <p:cNvSpPr/>
          <p:nvPr/>
        </p:nvSpPr>
        <p:spPr>
          <a:xfrm>
            <a:off x="539552" y="933546"/>
            <a:ext cx="8064896" cy="1891287"/>
          </a:xfrm>
          <a:prstGeom prst="rect">
            <a:avLst/>
          </a:prstGeom>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000" b="0" i="0" u="none" strike="noStrike" kern="1200" cap="none" spc="0" normalizeH="0" baseline="0" noProof="0" dirty="0">
                <a:ln>
                  <a:noFill/>
                </a:ln>
                <a:solidFill>
                  <a:schemeClr val="bg2"/>
                </a:solidFill>
                <a:effectLst/>
                <a:uLnTx/>
                <a:uFillTx/>
                <a:latin typeface="+mn-lt"/>
                <a:ea typeface="+mn-ea"/>
                <a:cs typeface="Calibri" panose="020F0502020204030204" pitchFamily="34" charset="0"/>
              </a:rPr>
              <a:t>Em 2009 engenheiros dos provedores como Google, </a:t>
            </a:r>
            <a:r>
              <a:rPr kumimoji="0" lang="pt-BR" sz="2000" b="0" i="0" u="none" strike="noStrike" kern="1200" cap="none" spc="0" normalizeH="0" baseline="0" noProof="0" dirty="0" err="1">
                <a:ln>
                  <a:noFill/>
                </a:ln>
                <a:solidFill>
                  <a:schemeClr val="bg2"/>
                </a:solidFill>
                <a:effectLst/>
                <a:uLnTx/>
                <a:uFillTx/>
                <a:latin typeface="+mn-lt"/>
                <a:ea typeface="+mn-ea"/>
                <a:cs typeface="Calibri" panose="020F0502020204030204" pitchFamily="34" charset="0"/>
              </a:rPr>
              <a:t>Amazon</a:t>
            </a:r>
            <a:r>
              <a:rPr kumimoji="0" lang="pt-BR" sz="2000" b="0" i="0" u="none" strike="noStrike" kern="1200" cap="none" spc="0" normalizeH="0" baseline="0" noProof="0" dirty="0">
                <a:ln>
                  <a:noFill/>
                </a:ln>
                <a:solidFill>
                  <a:schemeClr val="bg2"/>
                </a:solidFill>
                <a:effectLst/>
                <a:uLnTx/>
                <a:uFillTx/>
                <a:latin typeface="+mn-lt"/>
                <a:ea typeface="+mn-ea"/>
                <a:cs typeface="Calibri" panose="020F0502020204030204" pitchFamily="34" charset="0"/>
              </a:rPr>
              <a:t>, </a:t>
            </a:r>
            <a:r>
              <a:rPr kumimoji="0" lang="pt-BR" sz="2000" b="0" i="0" u="none" strike="noStrike" kern="1200" cap="none" spc="0" normalizeH="0" baseline="0" noProof="0" dirty="0" err="1">
                <a:ln>
                  <a:noFill/>
                </a:ln>
                <a:solidFill>
                  <a:schemeClr val="bg2"/>
                </a:solidFill>
                <a:effectLst/>
                <a:uLnTx/>
                <a:uFillTx/>
                <a:latin typeface="+mn-lt"/>
                <a:ea typeface="+mn-ea"/>
                <a:cs typeface="Calibri" panose="020F0502020204030204" pitchFamily="34" charset="0"/>
              </a:rPr>
              <a:t>Ebay</a:t>
            </a:r>
            <a:r>
              <a:rPr kumimoji="0" lang="pt-BR" sz="2000" b="0" i="0" u="none" strike="noStrike" kern="1200" cap="none" spc="0" normalizeH="0" baseline="0" noProof="0" dirty="0">
                <a:ln>
                  <a:noFill/>
                </a:ln>
                <a:solidFill>
                  <a:schemeClr val="bg2"/>
                </a:solidFill>
                <a:effectLst/>
                <a:uLnTx/>
                <a:uFillTx/>
                <a:latin typeface="+mn-lt"/>
                <a:ea typeface="+mn-ea"/>
                <a:cs typeface="Calibri" panose="020F0502020204030204" pitchFamily="34" charset="0"/>
              </a:rPr>
              <a:t>, Facebook e Yahoo desenvolveram seus próprios banco de dados para resolverem os problemas de escalabilidade e disponibilidade presentes nos bancos existentes</a:t>
            </a:r>
          </a:p>
        </p:txBody>
      </p:sp>
    </p:spTree>
    <p:extLst>
      <p:ext uri="{BB962C8B-B14F-4D97-AF65-F5344CB8AC3E}">
        <p14:creationId xmlns:p14="http://schemas.microsoft.com/office/powerpoint/2010/main" val="287227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9919"/>
            <a:ext cx="8229600" cy="1143000"/>
          </a:xfrm>
        </p:spPr>
        <p:txBody>
          <a:bodyPr/>
          <a:lstStyle/>
          <a:p>
            <a:pPr algn="l"/>
            <a:r>
              <a:rPr lang="pt-BR" sz="2400" i="0" dirty="0"/>
              <a:t>Soluções Gerais: Oracle</a:t>
            </a:r>
            <a:endParaRPr lang="en-GB" sz="2400" i="0" dirty="0"/>
          </a:p>
        </p:txBody>
      </p:sp>
      <p:pic>
        <p:nvPicPr>
          <p:cNvPr id="17410" name="Picture 2" descr="Image result for big data oracle"/>
          <p:cNvPicPr>
            <a:picLocks noChangeAspect="1" noChangeArrowheads="1"/>
          </p:cNvPicPr>
          <p:nvPr/>
        </p:nvPicPr>
        <p:blipFill rotWithShape="1">
          <a:blip r:embed="rId2">
            <a:extLst>
              <a:ext uri="{28A0092B-C50C-407E-A947-70E740481C1C}">
                <a14:useLocalDpi xmlns:a14="http://schemas.microsoft.com/office/drawing/2010/main" val="0"/>
              </a:ext>
            </a:extLst>
          </a:blip>
          <a:srcRect l="2447" t="11594" r="2140" b="8696"/>
          <a:stretch/>
        </p:blipFill>
        <p:spPr bwMode="auto">
          <a:xfrm>
            <a:off x="323528" y="1556792"/>
            <a:ext cx="8424936"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0377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8640"/>
            <a:ext cx="8229600" cy="1143000"/>
          </a:xfrm>
        </p:spPr>
        <p:txBody>
          <a:bodyPr/>
          <a:lstStyle/>
          <a:p>
            <a:pPr algn="l"/>
            <a:r>
              <a:rPr lang="pt-BR" sz="2400" i="0" dirty="0"/>
              <a:t>Soluções Cloud: AWS</a:t>
            </a:r>
            <a:endParaRPr lang="en-GB" sz="2400" i="0" dirty="0"/>
          </a:p>
        </p:txBody>
      </p:sp>
      <p:pic>
        <p:nvPicPr>
          <p:cNvPr id="32770" name="Picture 2" descr="Image result for AWS spa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331640"/>
            <a:ext cx="8423071" cy="4185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6989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88032"/>
            <a:ext cx="8229600" cy="1143000"/>
          </a:xfrm>
        </p:spPr>
        <p:txBody>
          <a:bodyPr/>
          <a:lstStyle/>
          <a:p>
            <a:pPr algn="l"/>
            <a:r>
              <a:rPr lang="pt-BR" sz="2400" i="0" dirty="0"/>
              <a:t>Soluções Cloud: MS Azure</a:t>
            </a:r>
            <a:endParaRPr lang="en-GB" sz="2400" i="0" dirty="0"/>
          </a:p>
        </p:txBody>
      </p:sp>
      <p:pic>
        <p:nvPicPr>
          <p:cNvPr id="13314"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20105"/>
          <a:stretch/>
        </p:blipFill>
        <p:spPr bwMode="auto">
          <a:xfrm>
            <a:off x="160189" y="1412776"/>
            <a:ext cx="8547882" cy="367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5965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5708"/>
            <a:ext cx="8229600" cy="1143000"/>
          </a:xfrm>
        </p:spPr>
        <p:txBody>
          <a:bodyPr/>
          <a:lstStyle/>
          <a:p>
            <a:pPr algn="l"/>
            <a:r>
              <a:rPr lang="pt-BR" sz="2400" i="0" dirty="0"/>
              <a:t>Soluções Cloud: Google Cloud</a:t>
            </a:r>
            <a:endParaRPr lang="en-GB" sz="2400" i="0" dirty="0"/>
          </a:p>
        </p:txBody>
      </p:sp>
      <p:pic>
        <p:nvPicPr>
          <p:cNvPr id="14338" name="Picture 2" descr="Image result for google cloud platform"/>
          <p:cNvPicPr>
            <a:picLocks noChangeAspect="1" noChangeArrowheads="1"/>
          </p:cNvPicPr>
          <p:nvPr/>
        </p:nvPicPr>
        <p:blipFill rotWithShape="1">
          <a:blip r:embed="rId2">
            <a:extLst>
              <a:ext uri="{28A0092B-C50C-407E-A947-70E740481C1C}">
                <a14:useLocalDpi xmlns:a14="http://schemas.microsoft.com/office/drawing/2010/main" val="0"/>
              </a:ext>
            </a:extLst>
          </a:blip>
          <a:srcRect t="14741"/>
          <a:stretch/>
        </p:blipFill>
        <p:spPr bwMode="auto">
          <a:xfrm>
            <a:off x="382084" y="1520788"/>
            <a:ext cx="7955020"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9568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915816" y="980728"/>
            <a:ext cx="5280267" cy="3954337"/>
          </a:xfrm>
          <a:prstGeom prst="rect">
            <a:avLst/>
          </a:prstGeom>
          <a:noFill/>
          <a:ln w="9525">
            <a:noFill/>
            <a:miter lim="800000"/>
            <a:headEnd/>
            <a:tailEnd/>
          </a:ln>
        </p:spPr>
      </p:pic>
      <p:sp>
        <p:nvSpPr>
          <p:cNvPr id="5" name="CaixaDeTexto 4"/>
          <p:cNvSpPr txBox="1"/>
          <p:nvPr/>
        </p:nvSpPr>
        <p:spPr>
          <a:xfrm>
            <a:off x="0" y="116632"/>
            <a:ext cx="4932040" cy="461665"/>
          </a:xfrm>
          <a:prstGeom prst="rect">
            <a:avLst/>
          </a:prstGeom>
          <a:noFill/>
        </p:spPr>
        <p:txBody>
          <a:bodyPr wrap="square" rtlCol="0">
            <a:spAutoFit/>
          </a:bodyPr>
          <a:lstStyle/>
          <a:p>
            <a:r>
              <a:rPr lang="pt-BR" sz="2400" dirty="0">
                <a:solidFill>
                  <a:schemeClr val="bg2"/>
                </a:solidFill>
              </a:rPr>
              <a:t>Resumindo...</a:t>
            </a:r>
          </a:p>
        </p:txBody>
      </p:sp>
    </p:spTree>
    <p:extLst>
      <p:ext uri="{BB962C8B-B14F-4D97-AF65-F5344CB8AC3E}">
        <p14:creationId xmlns:p14="http://schemas.microsoft.com/office/powerpoint/2010/main" val="8350822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616" y="22061"/>
            <a:ext cx="8229600" cy="1143000"/>
          </a:xfrm>
        </p:spPr>
        <p:txBody>
          <a:bodyPr/>
          <a:lstStyle/>
          <a:p>
            <a:pPr algn="l"/>
            <a:r>
              <a:rPr lang="pt-BR" sz="2400" dirty="0"/>
              <a:t>Soluções: Resumo</a:t>
            </a:r>
            <a:endParaRPr lang="en-GB" sz="2400" dirty="0"/>
          </a:p>
        </p:txBody>
      </p:sp>
      <p:grpSp>
        <p:nvGrpSpPr>
          <p:cNvPr id="6" name="Group 5"/>
          <p:cNvGrpSpPr/>
          <p:nvPr/>
        </p:nvGrpSpPr>
        <p:grpSpPr>
          <a:xfrm>
            <a:off x="0" y="1556792"/>
            <a:ext cx="9028611" cy="3744416"/>
            <a:chOff x="82245" y="1772816"/>
            <a:chExt cx="9028611" cy="3744416"/>
          </a:xfrm>
        </p:grpSpPr>
        <p:pic>
          <p:nvPicPr>
            <p:cNvPr id="13314" name="Picture 2" descr="Image result for hadoop data lake cloudera"/>
            <p:cNvPicPr>
              <a:picLocks noChangeAspect="1" noChangeArrowheads="1"/>
            </p:cNvPicPr>
            <p:nvPr/>
          </p:nvPicPr>
          <p:blipFill rotWithShape="1">
            <a:blip r:embed="rId3">
              <a:extLst>
                <a:ext uri="{28A0092B-C50C-407E-A947-70E740481C1C}">
                  <a14:useLocalDpi xmlns:a14="http://schemas.microsoft.com/office/drawing/2010/main" val="0"/>
                </a:ext>
              </a:extLst>
            </a:blip>
            <a:srcRect t="12635" b="13661"/>
            <a:stretch/>
          </p:blipFill>
          <p:spPr bwMode="auto">
            <a:xfrm>
              <a:off x="82245" y="1772816"/>
              <a:ext cx="9028611" cy="374441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668344" y="3212976"/>
              <a:ext cx="72008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458" name="Picture 2" descr="Image result for vertica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360" y="3216433"/>
              <a:ext cx="404888" cy="2125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100392" y="4366832"/>
              <a:ext cx="432048" cy="214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2" descr="Image result for vertica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27552" y="4366832"/>
              <a:ext cx="404888" cy="2142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377107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915816" y="980728"/>
            <a:ext cx="5280267" cy="3954337"/>
          </a:xfrm>
          <a:prstGeom prst="rect">
            <a:avLst/>
          </a:prstGeom>
          <a:noFill/>
          <a:ln w="9525">
            <a:noFill/>
            <a:miter lim="800000"/>
            <a:headEnd/>
            <a:tailEnd/>
          </a:ln>
        </p:spPr>
      </p:pic>
      <p:sp>
        <p:nvSpPr>
          <p:cNvPr id="5" name="CaixaDeTexto 4"/>
          <p:cNvSpPr txBox="1"/>
          <p:nvPr/>
        </p:nvSpPr>
        <p:spPr>
          <a:xfrm>
            <a:off x="1907704" y="188640"/>
            <a:ext cx="4932040" cy="461665"/>
          </a:xfrm>
          <a:prstGeom prst="rect">
            <a:avLst/>
          </a:prstGeom>
          <a:noFill/>
        </p:spPr>
        <p:txBody>
          <a:bodyPr wrap="square" rtlCol="0">
            <a:spAutoFit/>
          </a:bodyPr>
          <a:lstStyle/>
          <a:p>
            <a:r>
              <a:rPr lang="pt-BR" sz="2400" dirty="0">
                <a:solidFill>
                  <a:schemeClr val="bg2"/>
                </a:solidFill>
              </a:rPr>
              <a:t>Último Trabalho</a:t>
            </a:r>
          </a:p>
        </p:txBody>
      </p:sp>
    </p:spTree>
    <p:extLst>
      <p:ext uri="{BB962C8B-B14F-4D97-AF65-F5344CB8AC3E}">
        <p14:creationId xmlns:p14="http://schemas.microsoft.com/office/powerpoint/2010/main" val="3732675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4717D5-028E-4BBB-BA69-58EFFE638591}"/>
              </a:ext>
            </a:extLst>
          </p:cNvPr>
          <p:cNvSpPr txBox="1"/>
          <p:nvPr/>
        </p:nvSpPr>
        <p:spPr>
          <a:xfrm>
            <a:off x="26343" y="188640"/>
            <a:ext cx="4932040" cy="461665"/>
          </a:xfrm>
          <a:prstGeom prst="rect">
            <a:avLst/>
          </a:prstGeom>
          <a:noFill/>
        </p:spPr>
        <p:txBody>
          <a:bodyPr wrap="square" rtlCol="0">
            <a:spAutoFit/>
          </a:bodyPr>
          <a:lstStyle/>
          <a:p>
            <a:r>
              <a:rPr lang="pt-BR" sz="2400" dirty="0">
                <a:solidFill>
                  <a:schemeClr val="bg2"/>
                </a:solidFill>
              </a:rPr>
              <a:t>No SQL – Pesquisa</a:t>
            </a:r>
          </a:p>
        </p:txBody>
      </p:sp>
      <p:sp>
        <p:nvSpPr>
          <p:cNvPr id="3" name="CaixaDeTexto 2">
            <a:extLst>
              <a:ext uri="{FF2B5EF4-FFF2-40B4-BE49-F238E27FC236}">
                <a16:creationId xmlns:a16="http://schemas.microsoft.com/office/drawing/2014/main" id="{0A9C6BDE-357A-4BAF-82C2-F39D3835021A}"/>
              </a:ext>
            </a:extLst>
          </p:cNvPr>
          <p:cNvSpPr txBox="1"/>
          <p:nvPr/>
        </p:nvSpPr>
        <p:spPr>
          <a:xfrm>
            <a:off x="251520" y="908720"/>
            <a:ext cx="8496944" cy="2862322"/>
          </a:xfrm>
          <a:prstGeom prst="rect">
            <a:avLst/>
          </a:prstGeom>
          <a:solidFill>
            <a:schemeClr val="tx2"/>
          </a:solidFill>
        </p:spPr>
        <p:txBody>
          <a:bodyPr wrap="square" rtlCol="0">
            <a:spAutoFit/>
          </a:bodyPr>
          <a:lstStyle/>
          <a:p>
            <a:r>
              <a:rPr lang="pt-BR" sz="2000" b="0" i="0" dirty="0">
                <a:solidFill>
                  <a:schemeClr val="bg2"/>
                </a:solidFill>
              </a:rPr>
              <a:t>Desenvolver prática em qualquer que seja tecnologia NOSQL. Pode ser variante das práticas desenvolvidas na disciplina, novas práticas em tecnologias estudadas na disciplina ou desenvolvimento em tecnologias não estudadas.</a:t>
            </a:r>
          </a:p>
          <a:p>
            <a:endParaRPr lang="pt-BR" sz="2000" b="0" i="0" dirty="0">
              <a:solidFill>
                <a:schemeClr val="bg2"/>
              </a:solidFill>
            </a:endParaRPr>
          </a:p>
          <a:p>
            <a:r>
              <a:rPr lang="pt-BR" sz="2000" b="0" i="0" dirty="0">
                <a:solidFill>
                  <a:schemeClr val="bg2"/>
                </a:solidFill>
              </a:rPr>
              <a:t>A forma de entrega deve ser tal que exista uma apresentação da prática e essa seja desenvolvida.</a:t>
            </a:r>
          </a:p>
          <a:p>
            <a:endParaRPr lang="pt-BR" sz="2000" b="0" i="0" dirty="0">
              <a:solidFill>
                <a:schemeClr val="bg2"/>
              </a:solidFill>
            </a:endParaRPr>
          </a:p>
          <a:p>
            <a:r>
              <a:rPr lang="pt-BR" sz="2000" b="0" i="0" dirty="0">
                <a:solidFill>
                  <a:schemeClr val="bg2"/>
                </a:solidFill>
              </a:rPr>
              <a:t>Sugestão: Seguir modelo aplicado na disciplina para tecnologias relacional, de modelagem dimensional, de </a:t>
            </a:r>
            <a:r>
              <a:rPr lang="pt-BR" sz="2000" b="0" i="0" dirty="0" err="1">
                <a:solidFill>
                  <a:schemeClr val="bg2"/>
                </a:solidFill>
              </a:rPr>
              <a:t>Dataviz</a:t>
            </a:r>
            <a:r>
              <a:rPr lang="pt-BR" sz="2000" b="0" i="0" dirty="0">
                <a:solidFill>
                  <a:schemeClr val="bg2"/>
                </a:solidFill>
              </a:rPr>
              <a:t> e de NO-SQL.</a:t>
            </a:r>
          </a:p>
        </p:txBody>
      </p:sp>
    </p:spTree>
    <p:extLst>
      <p:ext uri="{BB962C8B-B14F-4D97-AF65-F5344CB8AC3E}">
        <p14:creationId xmlns:p14="http://schemas.microsoft.com/office/powerpoint/2010/main" val="39907166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bwMode="auto">
          <a:xfrm>
            <a:off x="251519" y="6093296"/>
            <a:ext cx="8640961" cy="35989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indent="-457200">
              <a:buNone/>
            </a:pPr>
            <a:r>
              <a:rPr lang="pt-BR" altLang="pt-BR" sz="1600" i="0" dirty="0">
                <a:solidFill>
                  <a:schemeClr val="tx1"/>
                </a:solidFill>
              </a:rPr>
              <a:t>Autor: Prof. Jorge Surian</a:t>
            </a:r>
          </a:p>
          <a:p>
            <a:pPr marL="457200" indent="-457200">
              <a:buNone/>
            </a:pPr>
            <a:r>
              <a:rPr lang="pt-BR" altLang="pt-BR" sz="1600" i="0" dirty="0">
                <a:solidFill>
                  <a:schemeClr val="tx1"/>
                </a:solidFill>
              </a:rPr>
              <a:t>jorge.surian@gmail.com</a:t>
            </a:r>
          </a:p>
        </p:txBody>
      </p:sp>
    </p:spTree>
    <p:extLst>
      <p:ext uri="{BB962C8B-B14F-4D97-AF65-F5344CB8AC3E}">
        <p14:creationId xmlns:p14="http://schemas.microsoft.com/office/powerpoint/2010/main" val="1733757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359915" y="733359"/>
            <a:ext cx="8229600" cy="382588"/>
          </a:xfrm>
        </p:spPr>
        <p:txBody>
          <a:bodyPr/>
          <a:lstStyle/>
          <a:p>
            <a:pPr algn="l"/>
            <a:r>
              <a:rPr lang="pt-BR" sz="2000" i="0" noProof="0" dirty="0" err="1">
                <a:solidFill>
                  <a:schemeClr val="bg2"/>
                </a:solidFill>
                <a:latin typeface="+mj-lt"/>
              </a:rPr>
              <a:t>NoSQL</a:t>
            </a:r>
            <a:r>
              <a:rPr lang="pt-BR" sz="2000" i="0" noProof="0" dirty="0">
                <a:solidFill>
                  <a:schemeClr val="bg2"/>
                </a:solidFill>
                <a:latin typeface="+mj-lt"/>
              </a:rPr>
              <a:t> – </a:t>
            </a:r>
            <a:r>
              <a:rPr lang="pt-BR" sz="2000" i="1" noProof="0" dirty="0" err="1">
                <a:solidFill>
                  <a:schemeClr val="bg2"/>
                </a:solidFill>
                <a:latin typeface="+mj-lt"/>
              </a:rPr>
              <a:t>Not</a:t>
            </a:r>
            <a:r>
              <a:rPr lang="pt-BR" sz="2000" i="1" noProof="0" dirty="0">
                <a:solidFill>
                  <a:schemeClr val="bg2"/>
                </a:solidFill>
                <a:latin typeface="+mj-lt"/>
              </a:rPr>
              <a:t> </a:t>
            </a:r>
            <a:r>
              <a:rPr lang="pt-BR" sz="2000" i="1" noProof="0" dirty="0" err="1">
                <a:solidFill>
                  <a:schemeClr val="bg2"/>
                </a:solidFill>
                <a:latin typeface="+mj-lt"/>
              </a:rPr>
              <a:t>Only</a:t>
            </a:r>
            <a:r>
              <a:rPr lang="pt-BR" sz="2000" i="1" noProof="0" dirty="0">
                <a:solidFill>
                  <a:schemeClr val="bg2"/>
                </a:solidFill>
                <a:latin typeface="+mj-lt"/>
              </a:rPr>
              <a:t> SQL</a:t>
            </a:r>
          </a:p>
        </p:txBody>
      </p:sp>
      <p:sp>
        <p:nvSpPr>
          <p:cNvPr id="2" name="TextBox 1"/>
          <p:cNvSpPr txBox="1"/>
          <p:nvPr/>
        </p:nvSpPr>
        <p:spPr>
          <a:xfrm>
            <a:off x="1723144" y="417286"/>
            <a:ext cx="184731"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9" name="Rectangle 3"/>
          <p:cNvSpPr>
            <a:spLocks noGrp="1" noChangeArrowheads="1"/>
          </p:cNvSpPr>
          <p:nvPr/>
        </p:nvSpPr>
        <p:spPr bwMode="auto">
          <a:xfrm>
            <a:off x="224254" y="1353323"/>
            <a:ext cx="8446393" cy="4525917"/>
          </a:xfrm>
          <a:prstGeom prst="rect">
            <a:avLst/>
          </a:prstGeom>
          <a:solidFill>
            <a:schemeClr val="tx2"/>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2"/>
                </a:solidFill>
                <a:latin typeface="+mn-lt"/>
              </a:defRPr>
            </a:lvl2pPr>
            <a:lvl3pPr marL="1143000" indent="-228600" algn="l" rtl="0" eaLnBrk="0" fontAlgn="base" hangingPunct="0">
              <a:spcBef>
                <a:spcPct val="20000"/>
              </a:spcBef>
              <a:spcAft>
                <a:spcPct val="0"/>
              </a:spcAft>
              <a:buChar char="•"/>
              <a:defRPr sz="2400">
                <a:solidFill>
                  <a:schemeClr val="tx2"/>
                </a:solidFill>
                <a:latin typeface="+mn-lt"/>
              </a:defRPr>
            </a:lvl3pPr>
            <a:lvl4pPr marL="1600200" indent="-228600" algn="l" rtl="0" eaLnBrk="0" fontAlgn="base" hangingPunct="0">
              <a:spcBef>
                <a:spcPct val="20000"/>
              </a:spcBef>
              <a:spcAft>
                <a:spcPct val="0"/>
              </a:spcAft>
              <a:buChar char="–"/>
              <a:defRPr sz="2000">
                <a:solidFill>
                  <a:schemeClr val="tx2"/>
                </a:solidFill>
                <a:latin typeface="+mn-lt"/>
              </a:defRPr>
            </a:lvl4pPr>
            <a:lvl5pPr marL="2057400" indent="-228600" algn="l" rtl="0" eaLnBrk="0" fontAlgn="base" hangingPunct="0">
              <a:spcBef>
                <a:spcPct val="20000"/>
              </a:spcBef>
              <a:spcAft>
                <a:spcPct val="0"/>
              </a:spcAft>
              <a:buChar char="»"/>
              <a:defRPr sz="2000">
                <a:solidFill>
                  <a:schemeClr val="tx2"/>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342900" marR="0" lvl="0" indent="-342900" algn="just" defTabSz="914400" rtl="0" eaLnBrk="0" fontAlgn="base" latinLnBrk="0" hangingPunct="0">
              <a:lnSpc>
                <a:spcPct val="150000"/>
              </a:lnSpc>
              <a:spcBef>
                <a:spcPct val="20000"/>
              </a:spcBef>
              <a:spcAft>
                <a:spcPct val="0"/>
              </a:spcAft>
              <a:buClrTx/>
              <a:buSzTx/>
              <a:buFontTx/>
              <a:buChar char="•"/>
              <a:tabLst/>
              <a:defRPr/>
            </a:pPr>
            <a:r>
              <a:rPr kumimoji="0" lang="pt-BR" sz="20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a:t>
            </a:r>
            <a:r>
              <a:rPr kumimoji="0" lang="pt-BR" sz="2000" b="0"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NoSQL</a:t>
            </a:r>
            <a:r>
              <a:rPr kumimoji="0" lang="pt-BR" sz="20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é um </a:t>
            </a:r>
            <a:r>
              <a:rPr kumimoji="0" lang="pt-BR" sz="20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conjunto de conceitos e tecnologias </a:t>
            </a:r>
            <a:r>
              <a:rPr kumimoji="0" lang="pt-BR" sz="20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relacionados a </a:t>
            </a:r>
            <a:r>
              <a:rPr kumimoji="0" lang="pt-BR" sz="20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desempenho, confiabilidade e agilidade </a:t>
            </a:r>
            <a:r>
              <a:rPr kumimoji="0" lang="pt-BR" sz="20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que permitam processamento rápido e eficiente de </a:t>
            </a:r>
            <a:r>
              <a:rPr kumimoji="0" lang="pt-BR" sz="2000" b="1"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coleções de dados</a:t>
            </a:r>
            <a:r>
              <a:rPr kumimoji="0" lang="pt-BR" sz="20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a:t>
            </a:r>
            <a:r>
              <a:rPr kumimoji="0" lang="pt-BR" sz="2000" b="0"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McCreary</a:t>
            </a:r>
            <a:r>
              <a:rPr kumimoji="0" lang="pt-BR" sz="20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e Kelly, 2014)</a:t>
            </a:r>
          </a:p>
          <a:p>
            <a:pPr marL="342900" marR="0" lvl="0" indent="-342900" algn="just" defTabSz="914400" rtl="0" eaLnBrk="0" fontAlgn="base" latinLnBrk="0" hangingPunct="0">
              <a:lnSpc>
                <a:spcPct val="100000"/>
              </a:lnSpc>
              <a:spcBef>
                <a:spcPct val="20000"/>
              </a:spcBef>
              <a:spcAft>
                <a:spcPct val="0"/>
              </a:spcAft>
              <a:buClrTx/>
              <a:buSzTx/>
              <a:buFontTx/>
              <a:buChar char="•"/>
              <a:tabLst/>
              <a:defRPr/>
            </a:pPr>
            <a:r>
              <a:rPr kumimoji="0" lang="pt-BR" sz="20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Não significa exclusão do uso de recursos de </a:t>
            </a:r>
            <a:r>
              <a:rPr kumimoji="0" lang="pt-BR" sz="2000" b="0" i="0" u="none" strike="noStrike" kern="1200" cap="none" spc="0" normalizeH="0" baseline="0" noProof="0" dirty="0" err="1">
                <a:ln>
                  <a:noFill/>
                </a:ln>
                <a:solidFill>
                  <a:schemeClr val="bg2"/>
                </a:solidFill>
                <a:effectLst/>
                <a:uLnTx/>
                <a:uFillTx/>
                <a:latin typeface="Calibri" panose="020F0502020204030204" pitchFamily="34" charset="0"/>
                <a:ea typeface="+mn-ea"/>
                <a:cs typeface="Calibri" panose="020F0502020204030204" pitchFamily="34" charset="0"/>
              </a:rPr>
              <a:t>SGBDRs</a:t>
            </a:r>
            <a:r>
              <a:rPr kumimoji="0" lang="pt-BR" sz="20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 e SQL.</a:t>
            </a:r>
          </a:p>
          <a:p>
            <a:pPr marL="342900" marR="0" lvl="0" indent="-342900" algn="just" defTabSz="914400" rtl="0" eaLnBrk="0" fontAlgn="base" latinLnBrk="0" hangingPunct="0">
              <a:lnSpc>
                <a:spcPct val="100000"/>
              </a:lnSpc>
              <a:spcBef>
                <a:spcPct val="20000"/>
              </a:spcBef>
              <a:spcAft>
                <a:spcPct val="0"/>
              </a:spcAft>
              <a:buClrTx/>
              <a:buSzTx/>
              <a:buFontTx/>
              <a:buChar char="•"/>
              <a:tabLst/>
              <a:defRPr/>
            </a:pPr>
            <a:endParaRPr kumimoji="0" lang="pt-BR" sz="20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342900" marR="0" lvl="0" indent="-342900" algn="just" defTabSz="914400" rtl="0" eaLnBrk="0" fontAlgn="base" latinLnBrk="0" hangingPunct="0">
              <a:lnSpc>
                <a:spcPct val="100000"/>
              </a:lnSpc>
              <a:spcBef>
                <a:spcPct val="20000"/>
              </a:spcBef>
              <a:spcAft>
                <a:spcPct val="0"/>
              </a:spcAft>
              <a:buClrTx/>
              <a:buSzTx/>
              <a:buFontTx/>
              <a:buChar char="•"/>
              <a:tabLst/>
              <a:defRPr/>
            </a:pPr>
            <a:endParaRPr kumimoji="0" lang="pt-BR" sz="20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0" fontAlgn="base" latinLnBrk="0" hangingPunct="0">
              <a:lnSpc>
                <a:spcPct val="100000"/>
              </a:lnSpc>
              <a:spcBef>
                <a:spcPct val="20000"/>
              </a:spcBef>
              <a:spcAft>
                <a:spcPct val="0"/>
              </a:spcAft>
              <a:buClrTx/>
              <a:buSzTx/>
              <a:buFontTx/>
              <a:buNone/>
              <a:tabLst/>
              <a:defRPr/>
            </a:pPr>
            <a:endParaRPr kumimoji="0" lang="pt-BR" altLang="pt-BR" sz="2000" b="0" i="0" u="none" strike="noStrike" kern="120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pic>
        <p:nvPicPr>
          <p:cNvPr id="3" name="Imagem 2">
            <a:extLst>
              <a:ext uri="{FF2B5EF4-FFF2-40B4-BE49-F238E27FC236}">
                <a16:creationId xmlns:a16="http://schemas.microsoft.com/office/drawing/2014/main" id="{60E4A44E-8C68-4B2E-8792-7D7A5F356DB9}"/>
              </a:ext>
            </a:extLst>
          </p:cNvPr>
          <p:cNvPicPr>
            <a:picLocks noChangeAspect="1"/>
          </p:cNvPicPr>
          <p:nvPr/>
        </p:nvPicPr>
        <p:blipFill>
          <a:blip r:embed="rId2"/>
          <a:stretch>
            <a:fillRect/>
          </a:stretch>
        </p:blipFill>
        <p:spPr>
          <a:xfrm>
            <a:off x="359915" y="3140968"/>
            <a:ext cx="3053835" cy="2738272"/>
          </a:xfrm>
          <a:prstGeom prst="rect">
            <a:avLst/>
          </a:prstGeom>
        </p:spPr>
      </p:pic>
      <p:sp>
        <p:nvSpPr>
          <p:cNvPr id="6" name="Title 4">
            <a:extLst>
              <a:ext uri="{FF2B5EF4-FFF2-40B4-BE49-F238E27FC236}">
                <a16:creationId xmlns:a16="http://schemas.microsoft.com/office/drawing/2014/main" id="{4C8B2E1E-329E-4341-A866-72C15CA356B6}"/>
              </a:ext>
            </a:extLst>
          </p:cNvPr>
          <p:cNvSpPr txBox="1">
            <a:spLocks/>
          </p:cNvSpPr>
          <p:nvPr/>
        </p:nvSpPr>
        <p:spPr bwMode="auto">
          <a:xfrm>
            <a:off x="99603" y="66800"/>
            <a:ext cx="8229600" cy="45400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Big Data – NO SQL</a:t>
            </a:r>
          </a:p>
        </p:txBody>
      </p:sp>
      <p:sp>
        <p:nvSpPr>
          <p:cNvPr id="7" name="Rectangle 5">
            <a:extLst>
              <a:ext uri="{FF2B5EF4-FFF2-40B4-BE49-F238E27FC236}">
                <a16:creationId xmlns:a16="http://schemas.microsoft.com/office/drawing/2014/main" id="{585BAF2A-E0B5-410C-A35E-9DA67F63D010}"/>
              </a:ext>
            </a:extLst>
          </p:cNvPr>
          <p:cNvSpPr txBox="1">
            <a:spLocks noChangeArrowheads="1"/>
          </p:cNvSpPr>
          <p:nvPr/>
        </p:nvSpPr>
        <p:spPr>
          <a:xfrm>
            <a:off x="3923928" y="3475910"/>
            <a:ext cx="4556466" cy="5440976"/>
          </a:xfrm>
        </p:spPr>
        <p:txBody>
          <a:bodyPr/>
          <a:lst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a:lstStyle>
          <a:p>
            <a:pPr>
              <a:lnSpc>
                <a:spcPct val="150000"/>
              </a:lnSpc>
              <a:buFont typeface="Wingdings" panose="05000000000000000000" pitchFamily="2" charset="2"/>
              <a:buNone/>
            </a:pPr>
            <a:r>
              <a:rPr lang="pt-BR" altLang="ja-JP" sz="2000" b="0" i="0" kern="0" dirty="0">
                <a:solidFill>
                  <a:schemeClr val="bg2"/>
                </a:solidFill>
              </a:rPr>
              <a:t>Projetado para alcançar </a:t>
            </a:r>
            <a:r>
              <a:rPr lang="pt-BR" altLang="ja-JP" sz="2000" i="0" kern="0" dirty="0">
                <a:solidFill>
                  <a:schemeClr val="bg2"/>
                </a:solidFill>
              </a:rPr>
              <a:t>alta escalabilidade, alta disponibilidade, para armazenar dados </a:t>
            </a:r>
            <a:r>
              <a:rPr lang="pt-BR" altLang="ja-JP" sz="2000" i="0" kern="0" dirty="0" err="1">
                <a:solidFill>
                  <a:schemeClr val="bg2"/>
                </a:solidFill>
              </a:rPr>
              <a:t>semi-estruturados</a:t>
            </a:r>
            <a:r>
              <a:rPr lang="pt-BR" altLang="ja-JP" sz="2000" i="0" kern="0" dirty="0">
                <a:solidFill>
                  <a:schemeClr val="bg2"/>
                </a:solidFill>
              </a:rPr>
              <a:t> com alto desempenho</a:t>
            </a:r>
            <a:r>
              <a:rPr lang="en-US" altLang="ja-JP" sz="2000" i="0" kern="0" dirty="0">
                <a:solidFill>
                  <a:schemeClr val="bg2"/>
                </a:solidFill>
              </a:rPr>
              <a:t>.</a:t>
            </a:r>
            <a:endParaRPr lang="en-US" sz="2000" kern="0" dirty="0">
              <a:solidFill>
                <a:schemeClr val="bg2"/>
              </a:solidFill>
            </a:endParaRPr>
          </a:p>
          <a:p>
            <a:pPr>
              <a:lnSpc>
                <a:spcPct val="150000"/>
              </a:lnSpc>
              <a:buFont typeface="Wingdings" panose="05000000000000000000" pitchFamily="2" charset="2"/>
              <a:buNone/>
            </a:pPr>
            <a:endParaRPr lang="pt-BR" altLang="ja-JP" sz="2000" b="0" i="0" kern="0" dirty="0">
              <a:solidFill>
                <a:schemeClr val="bg2"/>
              </a:solidFill>
            </a:endParaRPr>
          </a:p>
        </p:txBody>
      </p:sp>
    </p:spTree>
    <p:extLst>
      <p:ext uri="{BB962C8B-B14F-4D97-AF65-F5344CB8AC3E}">
        <p14:creationId xmlns:p14="http://schemas.microsoft.com/office/powerpoint/2010/main" val="280340315"/>
      </p:ext>
    </p:extLst>
  </p:cSld>
  <p:clrMapOvr>
    <a:masterClrMapping/>
  </p:clrMapOvr>
</p:sld>
</file>

<file path=ppt/theme/theme1.xml><?xml version="1.0" encoding="utf-8"?>
<a:theme xmlns:a="http://schemas.openxmlformats.org/drawingml/2006/main" name="Personalizar design">
  <a:themeElements>
    <a:clrScheme name="Personalizar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ersonalizar design">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lnDef>
  </a:objectDefaults>
  <a:extraClrSchemeLst>
    <a:extraClrScheme>
      <a:clrScheme name="Personalizar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ersonalizar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ersonalizar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ersonalizar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ersonalizar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ersonalizar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ersonalizar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ersonalizar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ersonalizar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ersonalizar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ersonalizar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ersonalizar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Default Design">
      <a:majorFont>
        <a:latin typeface="Arial"/>
        <a:ea typeface=""/>
        <a:cs typeface=""/>
      </a:majorFont>
      <a:minorFont>
        <a:latin typeface="Square721 BT"/>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FFFFFF"/>
        </a:dk1>
        <a:lt1>
          <a:srgbClr val="FFFFFF"/>
        </a:lt1>
        <a:dk2>
          <a:srgbClr val="FFFFFF"/>
        </a:dk2>
        <a:lt2>
          <a:srgbClr val="000000"/>
        </a:lt2>
        <a:accent1>
          <a:srgbClr val="C0C000"/>
        </a:accent1>
        <a:accent2>
          <a:srgbClr val="FF8000"/>
        </a:accent2>
        <a:accent3>
          <a:srgbClr val="FFFFFF"/>
        </a:accent3>
        <a:accent4>
          <a:srgbClr val="DADADA"/>
        </a:accent4>
        <a:accent5>
          <a:srgbClr val="DCDCAA"/>
        </a:accent5>
        <a:accent6>
          <a:srgbClr val="E77300"/>
        </a:accent6>
        <a:hlink>
          <a:srgbClr val="C000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PHP0705">
  <a:themeElements>
    <a:clrScheme name="">
      <a:dk1>
        <a:srgbClr val="000000"/>
      </a:dk1>
      <a:lt1>
        <a:srgbClr val="FFFFFF"/>
      </a:lt1>
      <a:dk2>
        <a:srgbClr val="000000"/>
      </a:dk2>
      <a:lt2>
        <a:srgbClr val="CECECE"/>
      </a:lt2>
      <a:accent1>
        <a:srgbClr val="474747"/>
      </a:accent1>
      <a:accent2>
        <a:srgbClr val="DADADA"/>
      </a:accent2>
      <a:accent3>
        <a:srgbClr val="FFFFFF"/>
      </a:accent3>
      <a:accent4>
        <a:srgbClr val="000000"/>
      </a:accent4>
      <a:accent5>
        <a:srgbClr val="B1B1B1"/>
      </a:accent5>
      <a:accent6>
        <a:srgbClr val="C5C5C5"/>
      </a:accent6>
      <a:hlink>
        <a:srgbClr val="000000"/>
      </a:hlink>
      <a:folHlink>
        <a:srgbClr val="919191"/>
      </a:folHlink>
    </a:clrScheme>
    <a:fontScheme name="PHP0705">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2075" tIns="46038" rIns="92075" bIns="46038"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pt-BR" sz="2400" b="1"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2075" tIns="46038" rIns="92075" bIns="46038"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pt-BR" sz="2400" b="1" i="0" u="none" strike="noStrike" cap="none" normalizeH="0" baseline="0" smtClean="0">
            <a:ln>
              <a:noFill/>
            </a:ln>
            <a:solidFill>
              <a:schemeClr val="tx2"/>
            </a:solidFill>
            <a:effectLst/>
            <a:latin typeface="Arial" charset="0"/>
          </a:defRPr>
        </a:defPPr>
      </a:lstStyle>
    </a:lnDef>
  </a:objectDefaults>
  <a:extraClrSchemeLst>
    <a:extraClrScheme>
      <a:clrScheme name="PHP0705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HP0705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PHP0705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HP0705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HP0705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HP0705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PHP0705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Tema do Office">
  <a:themeElements>
    <a:clrScheme name="Integração">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Slides_TECH_2018_02.potx" id="{EBED69CD-F434-410C-9A17-C39C4A7DD22C}" vid="{0FEA6211-248B-4A1A-8BBA-F47A2F72D556}"/>
    </a:ext>
  </a:extLst>
</a:theme>
</file>

<file path=ppt/theme/theme5.xml><?xml version="1.0" encoding="utf-8"?>
<a:theme xmlns:a="http://schemas.openxmlformats.org/drawingml/2006/main" name="Tema do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o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8440</TotalTime>
  <Words>2979</Words>
  <Application>Microsoft Office PowerPoint</Application>
  <PresentationFormat>Papel Carta (216 x 279 mm)</PresentationFormat>
  <Paragraphs>544</Paragraphs>
  <Slides>88</Slides>
  <Notes>14</Notes>
  <HiddenSlides>0</HiddenSlides>
  <MMClips>0</MMClips>
  <ScaleCrop>false</ScaleCrop>
  <HeadingPairs>
    <vt:vector size="8" baseType="variant">
      <vt:variant>
        <vt:lpstr>Fontes usadas</vt:lpstr>
      </vt:variant>
      <vt:variant>
        <vt:i4>14</vt:i4>
      </vt:variant>
      <vt:variant>
        <vt:lpstr>Tema</vt:lpstr>
      </vt:variant>
      <vt:variant>
        <vt:i4>4</vt:i4>
      </vt:variant>
      <vt:variant>
        <vt:lpstr>Servidores OLE inseridos</vt:lpstr>
      </vt:variant>
      <vt:variant>
        <vt:i4>1</vt:i4>
      </vt:variant>
      <vt:variant>
        <vt:lpstr>Títulos de slides</vt:lpstr>
      </vt:variant>
      <vt:variant>
        <vt:i4>88</vt:i4>
      </vt:variant>
    </vt:vector>
  </HeadingPairs>
  <TitlesOfParts>
    <vt:vector size="107" baseType="lpstr">
      <vt:lpstr>맑은 고딕</vt:lpstr>
      <vt:lpstr>Arial</vt:lpstr>
      <vt:lpstr>Arial Black</vt:lpstr>
      <vt:lpstr>Arial Narrow</vt:lpstr>
      <vt:lpstr>Arial Unicode MS</vt:lpstr>
      <vt:lpstr>Calibri</vt:lpstr>
      <vt:lpstr>Calibri Light</vt:lpstr>
      <vt:lpstr>Gotham-Bold</vt:lpstr>
      <vt:lpstr>inherit</vt:lpstr>
      <vt:lpstr>Lucida Grande</vt:lpstr>
      <vt:lpstr>Source Serif Pro</vt:lpstr>
      <vt:lpstr>Square721 BT</vt:lpstr>
      <vt:lpstr>Times New Roman</vt:lpstr>
      <vt:lpstr>Wingdings</vt:lpstr>
      <vt:lpstr>Personalizar design</vt:lpstr>
      <vt:lpstr>Default Design</vt:lpstr>
      <vt:lpstr>4_PHP0705</vt:lpstr>
      <vt:lpstr>1_Tema do Office</vt:lpstr>
      <vt:lpstr>CorelDRAW.Graphic.10</vt:lpstr>
      <vt:lpstr>MBA em IA  Arquitetura de Dados</vt:lpstr>
      <vt:lpstr>Apresentação do PowerPoint</vt:lpstr>
      <vt:lpstr>Apresentação do PowerPoint</vt:lpstr>
      <vt:lpstr>NO SQL</vt:lpstr>
      <vt:lpstr>Apresentação do PowerPoint</vt:lpstr>
      <vt:lpstr>Apresentação do PowerPoint</vt:lpstr>
      <vt:lpstr>Apresentação do PowerPoint</vt:lpstr>
      <vt:lpstr>Apresentação do PowerPoint</vt:lpstr>
      <vt:lpstr>NoSQL – Not Only SQL</vt:lpstr>
      <vt:lpstr>Apresentação do PowerPoint</vt:lpstr>
      <vt:lpstr>Gerenciamento de Transações</vt:lpstr>
      <vt:lpstr>Gerenciamento de Transações</vt:lpstr>
      <vt:lpstr>Gerenciamento de Transações</vt:lpstr>
      <vt:lpstr>Gerenciamento de Transações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NO SQL</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Solução de DBs : Bases Híbridas</vt:lpstr>
      <vt:lpstr>Soluções Gerais: EMC Pivotal</vt:lpstr>
      <vt:lpstr>Soluções Gerais: IBM</vt:lpstr>
      <vt:lpstr>Soluções Gerais: HP</vt:lpstr>
      <vt:lpstr>Soluções Gerais: Oracle</vt:lpstr>
      <vt:lpstr>Soluções Cloud: AWS</vt:lpstr>
      <vt:lpstr>Soluções Cloud: MS Azure</vt:lpstr>
      <vt:lpstr>Soluções Cloud: Google Cloud</vt:lpstr>
      <vt:lpstr>Apresentação do PowerPoint</vt:lpstr>
      <vt:lpstr>Soluções: Resumo</vt:lpstr>
      <vt:lpstr>Apresentação do PowerPoint</vt:lpstr>
      <vt:lpstr>Apresentação do PowerPoint</vt:lpstr>
      <vt:lpstr>Apresentação do PowerPoint</vt:lpstr>
    </vt:vector>
  </TitlesOfParts>
  <Company>Hewlett 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Surian</dc:creator>
  <cp:lastModifiedBy>Jorge Luiz Surian</cp:lastModifiedBy>
  <cp:revision>548</cp:revision>
  <dcterms:created xsi:type="dcterms:W3CDTF">1999-05-02T13:25:21Z</dcterms:created>
  <dcterms:modified xsi:type="dcterms:W3CDTF">2019-06-03T12:42:47Z</dcterms:modified>
</cp:coreProperties>
</file>